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coaching en développement personnel : une transformation vers l'épanouissement" id="{6AE90031-FAC3-4943-8EDA-F27362EADA04}">
          <p14:sldIdLst>
            <p14:sldId id="2561"/>
            <p14:sldId id="2562"/>
          </p14:sldIdLst>
        </p14:section>
        <p14:section name="Introduction au coaching en développement personnel" id="{72FABF92-252C-9049-981B-8C46EE57255C}">
          <p14:sldIdLst>
            <p14:sldId id="2563"/>
            <p14:sldId id="2564"/>
            <p14:sldId id="2565"/>
            <p14:sldId id="2566"/>
          </p14:sldIdLst>
        </p14:section>
        <p14:section name="Les principaux domaines du développement personnel" id="{E65C970A-E6DA-ED41-8C78-9FDEB73FB949}">
          <p14:sldIdLst>
            <p14:sldId id="2567"/>
            <p14:sldId id="2568"/>
            <p14:sldId id="2569"/>
            <p14:sldId id="2570"/>
          </p14:sldIdLst>
        </p14:section>
        <p14:section name="Home Organizing: Techniques et Bienfaits" id="{0800CCD0-2170-3E43-A9AF-49889C4FE7FA}">
          <p14:sldIdLst>
            <p14:sldId id="2571"/>
            <p14:sldId id="2572"/>
            <p14:sldId id="2573"/>
            <p14:sldId id="2574"/>
          </p14:sldIdLst>
        </p14:section>
        <p14:section name="Le processus de coaching" id="{35F81982-3A53-A64F-A323-A176E2A19057}">
          <p14:sldIdLst>
            <p14:sldId id="2575"/>
            <p14:sldId id="2576"/>
            <p14:sldId id="2577"/>
            <p14:sldId id="2578"/>
          </p14:sldIdLst>
        </p14:section>
        <p14:section name="Bénéfices du coaching en développement personnel" id="{41379917-0EAE-814D-9D94-236D67281259}">
          <p14:sldIdLst>
            <p14:sldId id="2579"/>
            <p14:sldId id="2580"/>
            <p14:sldId id="2581"/>
            <p14:sldId id="2582"/>
          </p14:sldIdLst>
        </p14:section>
        <p14:section name="Quelques exemples de coaching réussi" id="{0FA8BFD8-EC04-874F-8A7E-DF99102F04BE}">
          <p14:sldIdLst>
            <p14:sldId id="2583"/>
            <p14:sldId id="2584"/>
            <p14:sldId id="2585"/>
            <p14:sldId id="2586"/>
          </p14:sldIdLst>
        </p14:section>
        <p14:section name="Conclusion" id="{2E56A45D-99F1-754F-A076-7F369FA81018}">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726"/>
  </p:normalViewPr>
  <p:slideViewPr>
    <p:cSldViewPr snapToGrid="0">
      <p:cViewPr varScale="1">
        <p:scale>
          <a:sx n="110" d="100"/>
          <a:sy n="110" d="100"/>
        </p:scale>
        <p:origin x="656" y="46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73837-762E-7942-B544-4BBD27F2094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fr-FR"/>
        </a:p>
      </dgm:t>
    </dgm:pt>
    <dgm:pt modelId="{D8048D44-4AAF-5A43-93D3-525C4EA12FBA}">
      <dgm:prSet/>
      <dgm:spPr/>
      <dgm:t>
        <a:bodyPr/>
        <a:lstStyle/>
        <a:p>
          <a:pPr>
            <a:lnSpc>
              <a:spcPct val="100000"/>
            </a:lnSpc>
            <a:defRPr b="1"/>
          </a:pPr>
          <a:r>
            <a:rPr lang="fr-FR"/>
            <a:t>Importance du développement des compétences</a:t>
          </a:r>
        </a:p>
      </dgm:t>
    </dgm:pt>
    <dgm:pt modelId="{7E195729-6442-0041-A71A-F160E9CE1DB1}" type="parTrans" cxnId="{8D0C8FA0-700E-AF41-9304-27DCAECE1727}">
      <dgm:prSet/>
      <dgm:spPr/>
      <dgm:t>
        <a:bodyPr/>
        <a:lstStyle/>
        <a:p>
          <a:endParaRPr lang="fr-FR"/>
        </a:p>
      </dgm:t>
    </dgm:pt>
    <dgm:pt modelId="{CB2CAA59-0695-534B-8B2C-F21EB9CF7F4F}" type="sibTrans" cxnId="{8D0C8FA0-700E-AF41-9304-27DCAECE1727}">
      <dgm:prSet/>
      <dgm:spPr/>
      <dgm:t>
        <a:bodyPr/>
        <a:lstStyle/>
        <a:p>
          <a:pPr>
            <a:lnSpc>
              <a:spcPct val="100000"/>
            </a:lnSpc>
            <a:defRPr b="1"/>
          </a:pPr>
          <a:endParaRPr lang="fr-FR"/>
        </a:p>
      </dgm:t>
    </dgm:pt>
    <dgm:pt modelId="{26CA60B5-581F-724D-B649-B01C5B870DFE}">
      <dgm:prSet/>
      <dgm:spPr/>
      <dgm:t>
        <a:bodyPr/>
        <a:lstStyle/>
        <a:p>
          <a:pPr>
            <a:lnSpc>
              <a:spcPct val="100000"/>
            </a:lnSpc>
          </a:pPr>
          <a:r>
            <a:rPr lang="fr-FR"/>
            <a:t>Le développement des compétences est essentiel pour améliorer la performance individuelle et collective dans un environnement professionnel et personnel.</a:t>
          </a:r>
        </a:p>
      </dgm:t>
    </dgm:pt>
    <dgm:pt modelId="{89C94A1A-5012-5241-B39C-1F2B61BD5EBC}" type="parTrans" cxnId="{B00EB43B-B46C-764F-8BD4-E5BA8ADD0F0E}">
      <dgm:prSet/>
      <dgm:spPr/>
      <dgm:t>
        <a:bodyPr/>
        <a:lstStyle/>
        <a:p>
          <a:endParaRPr lang="fr-FR"/>
        </a:p>
      </dgm:t>
    </dgm:pt>
    <dgm:pt modelId="{37168553-5E9C-B84D-B1CC-AE759F2D4CFA}" type="sibTrans" cxnId="{B00EB43B-B46C-764F-8BD4-E5BA8ADD0F0E}">
      <dgm:prSet/>
      <dgm:spPr/>
      <dgm:t>
        <a:bodyPr/>
        <a:lstStyle/>
        <a:p>
          <a:endParaRPr lang="fr-FR"/>
        </a:p>
      </dgm:t>
    </dgm:pt>
    <dgm:pt modelId="{16545880-6B0F-8C4E-8FD4-C238DB2EE664}">
      <dgm:prSet/>
      <dgm:spPr/>
      <dgm:t>
        <a:bodyPr/>
        <a:lstStyle/>
        <a:p>
          <a:pPr>
            <a:lnSpc>
              <a:spcPct val="100000"/>
            </a:lnSpc>
            <a:defRPr b="1"/>
          </a:pPr>
          <a:r>
            <a:rPr lang="fr-FR"/>
            <a:t>Acquisition de nouvelles compétences</a:t>
          </a:r>
        </a:p>
      </dgm:t>
    </dgm:pt>
    <dgm:pt modelId="{65E3CABC-7D3B-464A-BA25-A465EBA95ECE}" type="parTrans" cxnId="{6B1D74ED-0C19-F047-8301-35FD3207ED66}">
      <dgm:prSet/>
      <dgm:spPr/>
      <dgm:t>
        <a:bodyPr/>
        <a:lstStyle/>
        <a:p>
          <a:endParaRPr lang="fr-FR"/>
        </a:p>
      </dgm:t>
    </dgm:pt>
    <dgm:pt modelId="{FDCE5D35-E227-6947-B83C-53D358FC42C5}" type="sibTrans" cxnId="{6B1D74ED-0C19-F047-8301-35FD3207ED66}">
      <dgm:prSet/>
      <dgm:spPr/>
      <dgm:t>
        <a:bodyPr/>
        <a:lstStyle/>
        <a:p>
          <a:pPr>
            <a:lnSpc>
              <a:spcPct val="100000"/>
            </a:lnSpc>
            <a:defRPr b="1"/>
          </a:pPr>
          <a:endParaRPr lang="fr-FR"/>
        </a:p>
      </dgm:t>
    </dgm:pt>
    <dgm:pt modelId="{CC596B72-DC17-0741-A844-49C01B1D85F7}">
      <dgm:prSet/>
      <dgm:spPr/>
      <dgm:t>
        <a:bodyPr/>
        <a:lstStyle/>
        <a:p>
          <a:pPr>
            <a:lnSpc>
              <a:spcPct val="100000"/>
            </a:lnSpc>
          </a:pPr>
          <a:r>
            <a:rPr lang="fr-FR"/>
            <a:t>Acquérir de nouvelles compétences permet aux individus de s'adapter aux changements et de saisir des opportunités dans leur carrière.</a:t>
          </a:r>
        </a:p>
      </dgm:t>
    </dgm:pt>
    <dgm:pt modelId="{8C40EEEE-1864-A94C-8863-34EEEAFA7EFD}" type="parTrans" cxnId="{F584F798-6DC8-CF49-84FD-305828461F51}">
      <dgm:prSet/>
      <dgm:spPr/>
      <dgm:t>
        <a:bodyPr/>
        <a:lstStyle/>
        <a:p>
          <a:endParaRPr lang="fr-FR"/>
        </a:p>
      </dgm:t>
    </dgm:pt>
    <dgm:pt modelId="{54EE461F-EC52-C148-9A08-ECF8EDB26618}" type="sibTrans" cxnId="{F584F798-6DC8-CF49-84FD-305828461F51}">
      <dgm:prSet/>
      <dgm:spPr/>
      <dgm:t>
        <a:bodyPr/>
        <a:lstStyle/>
        <a:p>
          <a:endParaRPr lang="fr-FR"/>
        </a:p>
      </dgm:t>
    </dgm:pt>
    <dgm:pt modelId="{82D294A6-8E68-BC40-9E76-AF9DF4B7965D}">
      <dgm:prSet/>
      <dgm:spPr/>
      <dgm:t>
        <a:bodyPr/>
        <a:lstStyle/>
        <a:p>
          <a:pPr>
            <a:lnSpc>
              <a:spcPct val="100000"/>
            </a:lnSpc>
            <a:defRPr b="1"/>
          </a:pPr>
          <a:r>
            <a:rPr lang="fr-FR"/>
            <a:t>Préparation aux défis</a:t>
          </a:r>
        </a:p>
      </dgm:t>
    </dgm:pt>
    <dgm:pt modelId="{BFC162B8-0C5D-9249-9FD5-B8F0890CEB76}" type="parTrans" cxnId="{66F58C0F-F550-8044-BA35-2F683541EC61}">
      <dgm:prSet/>
      <dgm:spPr/>
      <dgm:t>
        <a:bodyPr/>
        <a:lstStyle/>
        <a:p>
          <a:endParaRPr lang="fr-FR"/>
        </a:p>
      </dgm:t>
    </dgm:pt>
    <dgm:pt modelId="{AB0A54E4-D9C5-9E4A-93BD-1666C2001D83}" type="sibTrans" cxnId="{66F58C0F-F550-8044-BA35-2F683541EC61}">
      <dgm:prSet/>
      <dgm:spPr/>
      <dgm:t>
        <a:bodyPr/>
        <a:lstStyle/>
        <a:p>
          <a:endParaRPr lang="fr-FR"/>
        </a:p>
      </dgm:t>
    </dgm:pt>
    <dgm:pt modelId="{C90989E8-FC4F-904F-9889-C451524B2A48}">
      <dgm:prSet/>
      <dgm:spPr/>
      <dgm:t>
        <a:bodyPr/>
        <a:lstStyle/>
        <a:p>
          <a:pPr>
            <a:lnSpc>
              <a:spcPct val="100000"/>
            </a:lnSpc>
          </a:pPr>
          <a:r>
            <a:rPr lang="fr-FR"/>
            <a:t>Le développement des compétences aide à préparer les individus à affronter des défis, en renforçant leur confiance et leur résilience.</a:t>
          </a:r>
        </a:p>
      </dgm:t>
    </dgm:pt>
    <dgm:pt modelId="{AA12A424-3505-7947-9772-8FC3C2BFA52F}" type="parTrans" cxnId="{35223F11-D14F-894A-9880-5770F4EE899B}">
      <dgm:prSet/>
      <dgm:spPr/>
      <dgm:t>
        <a:bodyPr/>
        <a:lstStyle/>
        <a:p>
          <a:endParaRPr lang="fr-FR"/>
        </a:p>
      </dgm:t>
    </dgm:pt>
    <dgm:pt modelId="{EB65555A-B460-9B44-B6BB-056A7FE55783}" type="sibTrans" cxnId="{35223F11-D14F-894A-9880-5770F4EE899B}">
      <dgm:prSet/>
      <dgm:spPr/>
      <dgm:t>
        <a:bodyPr/>
        <a:lstStyle/>
        <a:p>
          <a:endParaRPr lang="fr-FR"/>
        </a:p>
      </dgm:t>
    </dgm:pt>
    <dgm:pt modelId="{0EBE14FA-C40F-43E8-BCB3-9611405FAF26}" type="pres">
      <dgm:prSet presAssocID="{BEE73837-762E-7942-B544-4BBD27F20941}" presName="Root" presStyleCnt="0">
        <dgm:presLayoutVars>
          <dgm:dir/>
          <dgm:resizeHandles val="exact"/>
        </dgm:presLayoutVars>
      </dgm:prSet>
      <dgm:spPr/>
    </dgm:pt>
    <dgm:pt modelId="{F38BD4E5-DFCB-4AF1-B524-289EAF277373}" type="pres">
      <dgm:prSet presAssocID="{D8048D44-4AAF-5A43-93D3-525C4EA12FBA}" presName="Composite" presStyleCnt="0"/>
      <dgm:spPr/>
    </dgm:pt>
    <dgm:pt modelId="{391B5F56-046A-487D-941D-3C34D1B5E385}" type="pres">
      <dgm:prSet presAssocID="{D8048D44-4AAF-5A43-93D3-525C4EA12FB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1653" r="22094" b="-4"/>
          <a:stretch/>
        </a:blipFill>
      </dgm:spPr>
      <dgm:extLst>
        <a:ext uri="{E40237B7-FDA0-4F09-8148-C483321AD2D9}">
          <dgm14:cNvPr xmlns:dgm14="http://schemas.microsoft.com/office/drawing/2010/diagram" id="0" name="" descr="Cinq exemplaires du même homme d’affaires dans une salle de réunion où l’un fait une présentation et les 4 autres font autre chose autour de la table. L’un envoie des SMS, un autre boit, un autre travaille sur un ordinateur portable et le dernier est le seul à écouter..."/>
        </a:ext>
      </dgm:extLst>
    </dgm:pt>
    <dgm:pt modelId="{20C888CA-67EC-43D8-AF8F-D735FE794D5F}" type="pres">
      <dgm:prSet presAssocID="{D8048D44-4AAF-5A43-93D3-525C4EA12FBA}" presName="Subtitle" presStyleLbl="revTx" presStyleIdx="0" presStyleCnt="6">
        <dgm:presLayoutVars>
          <dgm:chMax val="0"/>
          <dgm:bulletEnabled/>
        </dgm:presLayoutVars>
      </dgm:prSet>
      <dgm:spPr/>
    </dgm:pt>
    <dgm:pt modelId="{30602492-5310-43CE-8E7D-6ACB5F1810E4}" type="pres">
      <dgm:prSet presAssocID="{D8048D44-4AAF-5A43-93D3-525C4EA12FBA}" presName="Description" presStyleLbl="revTx" presStyleIdx="1" presStyleCnt="6">
        <dgm:presLayoutVars>
          <dgm:bulletEnabled/>
        </dgm:presLayoutVars>
      </dgm:prSet>
      <dgm:spPr/>
    </dgm:pt>
    <dgm:pt modelId="{E0A2989D-4CFE-4710-BDD6-6865C3040D83}" type="pres">
      <dgm:prSet presAssocID="{CB2CAA59-0695-534B-8B2C-F21EB9CF7F4F}" presName="sibTrans" presStyleLbl="sibTrans2D1" presStyleIdx="0" presStyleCnt="0"/>
      <dgm:spPr/>
    </dgm:pt>
    <dgm:pt modelId="{6E775459-BBD1-44B2-B2E1-F3AE7316C1EA}" type="pres">
      <dgm:prSet presAssocID="{16545880-6B0F-8C4E-8FD4-C238DB2EE664}" presName="Composite" presStyleCnt="0"/>
      <dgm:spPr/>
    </dgm:pt>
    <dgm:pt modelId="{46EC5762-3869-4709-8733-1427100C8DE7}" type="pres">
      <dgm:prSet presAssocID="{16545880-6B0F-8C4E-8FD4-C238DB2EE66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r="-8" b="-8"/>
          <a:stretch/>
        </a:blipFill>
      </dgm:spPr>
      <dgm:extLst>
        <a:ext uri="{E40237B7-FDA0-4F09-8148-C483321AD2D9}">
          <dgm14:cNvPr xmlns:dgm14="http://schemas.microsoft.com/office/drawing/2010/diagram" id="0" name="" descr="Ordinateur de bureau"/>
        </a:ext>
      </dgm:extLst>
    </dgm:pt>
    <dgm:pt modelId="{C81AE736-C418-4205-A5C6-68E493E415F2}" type="pres">
      <dgm:prSet presAssocID="{16545880-6B0F-8C4E-8FD4-C238DB2EE664}" presName="Subtitle" presStyleLbl="revTx" presStyleIdx="2" presStyleCnt="6">
        <dgm:presLayoutVars>
          <dgm:chMax val="0"/>
          <dgm:bulletEnabled/>
        </dgm:presLayoutVars>
      </dgm:prSet>
      <dgm:spPr/>
    </dgm:pt>
    <dgm:pt modelId="{35C29CE9-F133-42D6-9442-AB4799AF8998}" type="pres">
      <dgm:prSet presAssocID="{16545880-6B0F-8C4E-8FD4-C238DB2EE664}" presName="Description" presStyleLbl="revTx" presStyleIdx="3" presStyleCnt="6">
        <dgm:presLayoutVars>
          <dgm:bulletEnabled/>
        </dgm:presLayoutVars>
      </dgm:prSet>
      <dgm:spPr/>
    </dgm:pt>
    <dgm:pt modelId="{8C0B4284-FD34-41B3-99CC-F61D3E24FBEF}" type="pres">
      <dgm:prSet presAssocID="{FDCE5D35-E227-6947-B83C-53D358FC42C5}" presName="sibTrans" presStyleLbl="sibTrans2D1" presStyleIdx="0" presStyleCnt="0"/>
      <dgm:spPr/>
    </dgm:pt>
    <dgm:pt modelId="{4267986E-3161-42A0-B70C-ABDD7EBC5696}" type="pres">
      <dgm:prSet presAssocID="{82D294A6-8E68-BC40-9E76-AF9DF4B7965D}" presName="Composite" presStyleCnt="0"/>
      <dgm:spPr/>
    </dgm:pt>
    <dgm:pt modelId="{A62043AF-3658-4830-A909-3DEB49E510E0}" type="pres">
      <dgm:prSet presAssocID="{82D294A6-8E68-BC40-9E76-AF9DF4B7965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3250" r="1" b="2"/>
          <a:stretch/>
        </a:blipFill>
      </dgm:spPr>
      <dgm:extLst>
        <a:ext uri="{E40237B7-FDA0-4F09-8148-C483321AD2D9}">
          <dgm14:cNvPr xmlns:dgm14="http://schemas.microsoft.com/office/drawing/2010/diagram" id="0" name="" descr="Forme de bloc de bois."/>
        </a:ext>
      </dgm:extLst>
    </dgm:pt>
    <dgm:pt modelId="{496972D4-6C2B-4C9B-8346-7F7BB6964FED}" type="pres">
      <dgm:prSet presAssocID="{82D294A6-8E68-BC40-9E76-AF9DF4B7965D}" presName="Subtitle" presStyleLbl="revTx" presStyleIdx="4" presStyleCnt="6">
        <dgm:presLayoutVars>
          <dgm:chMax val="0"/>
          <dgm:bulletEnabled/>
        </dgm:presLayoutVars>
      </dgm:prSet>
      <dgm:spPr/>
    </dgm:pt>
    <dgm:pt modelId="{0B40BC61-DC91-44EB-BE49-D9E32AE0052B}" type="pres">
      <dgm:prSet presAssocID="{82D294A6-8E68-BC40-9E76-AF9DF4B7965D}" presName="Description" presStyleLbl="revTx" presStyleIdx="5" presStyleCnt="6">
        <dgm:presLayoutVars>
          <dgm:bulletEnabled/>
        </dgm:presLayoutVars>
      </dgm:prSet>
      <dgm:spPr/>
    </dgm:pt>
  </dgm:ptLst>
  <dgm:cxnLst>
    <dgm:cxn modelId="{66F58C0F-F550-8044-BA35-2F683541EC61}" srcId="{BEE73837-762E-7942-B544-4BBD27F20941}" destId="{82D294A6-8E68-BC40-9E76-AF9DF4B7965D}" srcOrd="2" destOrd="0" parTransId="{BFC162B8-0C5D-9249-9FD5-B8F0890CEB76}" sibTransId="{AB0A54E4-D9C5-9E4A-93BD-1666C2001D83}"/>
    <dgm:cxn modelId="{35223F11-D14F-894A-9880-5770F4EE899B}" srcId="{82D294A6-8E68-BC40-9E76-AF9DF4B7965D}" destId="{C90989E8-FC4F-904F-9889-C451524B2A48}" srcOrd="0" destOrd="0" parTransId="{AA12A424-3505-7947-9772-8FC3C2BFA52F}" sibTransId="{EB65555A-B460-9B44-B6BB-056A7FE55783}"/>
    <dgm:cxn modelId="{028DF114-2A0F-344D-A1A1-C1FC794713F7}" type="presOf" srcId="{16545880-6B0F-8C4E-8FD4-C238DB2EE664}" destId="{C81AE736-C418-4205-A5C6-68E493E415F2}" srcOrd="0" destOrd="0" presId="urn:microsoft.com/office/officeart/2024/3/layout/verticalVisualTextBlock1"/>
    <dgm:cxn modelId="{B00EB43B-B46C-764F-8BD4-E5BA8ADD0F0E}" srcId="{D8048D44-4AAF-5A43-93D3-525C4EA12FBA}" destId="{26CA60B5-581F-724D-B649-B01C5B870DFE}" srcOrd="0" destOrd="0" parTransId="{89C94A1A-5012-5241-B39C-1F2B61BD5EBC}" sibTransId="{37168553-5E9C-B84D-B1CC-AE759F2D4CFA}"/>
    <dgm:cxn modelId="{8CDEA355-F4EC-7B4F-BFDE-97932A1ACB19}" type="presOf" srcId="{BEE73837-762E-7942-B544-4BBD27F20941}" destId="{0EBE14FA-C40F-43E8-BCB3-9611405FAF26}" srcOrd="0" destOrd="0" presId="urn:microsoft.com/office/officeart/2024/3/layout/verticalVisualTextBlock1"/>
    <dgm:cxn modelId="{4A38255B-B7D9-2048-A295-3AE60E7232EB}" type="presOf" srcId="{FDCE5D35-E227-6947-B83C-53D358FC42C5}" destId="{8C0B4284-FD34-41B3-99CC-F61D3E24FBEF}" srcOrd="0" destOrd="0" presId="urn:microsoft.com/office/officeart/2024/3/layout/verticalVisualTextBlock1"/>
    <dgm:cxn modelId="{972F7972-1ADA-354D-B5A7-35B57418C2C4}" type="presOf" srcId="{CC596B72-DC17-0741-A844-49C01B1D85F7}" destId="{35C29CE9-F133-42D6-9442-AB4799AF8998}" srcOrd="0" destOrd="0" presId="urn:microsoft.com/office/officeart/2024/3/layout/verticalVisualTextBlock1"/>
    <dgm:cxn modelId="{29F8147E-E302-9E46-84C4-A55DFCF4C0E1}" type="presOf" srcId="{82D294A6-8E68-BC40-9E76-AF9DF4B7965D}" destId="{496972D4-6C2B-4C9B-8346-7F7BB6964FED}" srcOrd="0" destOrd="0" presId="urn:microsoft.com/office/officeart/2024/3/layout/verticalVisualTextBlock1"/>
    <dgm:cxn modelId="{56291584-6569-EB46-A7DE-2ED6333D85F1}" type="presOf" srcId="{D8048D44-4AAF-5A43-93D3-525C4EA12FBA}" destId="{20C888CA-67EC-43D8-AF8F-D735FE794D5F}" srcOrd="0" destOrd="0" presId="urn:microsoft.com/office/officeart/2024/3/layout/verticalVisualTextBlock1"/>
    <dgm:cxn modelId="{F584F798-6DC8-CF49-84FD-305828461F51}" srcId="{16545880-6B0F-8C4E-8FD4-C238DB2EE664}" destId="{CC596B72-DC17-0741-A844-49C01B1D85F7}" srcOrd="0" destOrd="0" parTransId="{8C40EEEE-1864-A94C-8863-34EEEAFA7EFD}" sibTransId="{54EE461F-EC52-C148-9A08-ECF8EDB26618}"/>
    <dgm:cxn modelId="{8D0C8FA0-700E-AF41-9304-27DCAECE1727}" srcId="{BEE73837-762E-7942-B544-4BBD27F20941}" destId="{D8048D44-4AAF-5A43-93D3-525C4EA12FBA}" srcOrd="0" destOrd="0" parTransId="{7E195729-6442-0041-A71A-F160E9CE1DB1}" sibTransId="{CB2CAA59-0695-534B-8B2C-F21EB9CF7F4F}"/>
    <dgm:cxn modelId="{9DA5F7BC-F61B-8041-8865-FD3393757813}" type="presOf" srcId="{CB2CAA59-0695-534B-8B2C-F21EB9CF7F4F}" destId="{E0A2989D-4CFE-4710-BDD6-6865C3040D83}" srcOrd="0" destOrd="0" presId="urn:microsoft.com/office/officeart/2024/3/layout/verticalVisualTextBlock1"/>
    <dgm:cxn modelId="{9257DAC3-6158-184E-95EE-9D1E8BAA95DF}" type="presOf" srcId="{26CA60B5-581F-724D-B649-B01C5B870DFE}" destId="{30602492-5310-43CE-8E7D-6ACB5F1810E4}" srcOrd="0" destOrd="0" presId="urn:microsoft.com/office/officeart/2024/3/layout/verticalVisualTextBlock1"/>
    <dgm:cxn modelId="{5B237BC9-EAAE-E648-A1B8-B112B2FE408D}" type="presOf" srcId="{C90989E8-FC4F-904F-9889-C451524B2A48}" destId="{0B40BC61-DC91-44EB-BE49-D9E32AE0052B}" srcOrd="0" destOrd="0" presId="urn:microsoft.com/office/officeart/2024/3/layout/verticalVisualTextBlock1"/>
    <dgm:cxn modelId="{6B1D74ED-0C19-F047-8301-35FD3207ED66}" srcId="{BEE73837-762E-7942-B544-4BBD27F20941}" destId="{16545880-6B0F-8C4E-8FD4-C238DB2EE664}" srcOrd="1" destOrd="0" parTransId="{65E3CABC-7D3B-464A-BA25-A465EBA95ECE}" sibTransId="{FDCE5D35-E227-6947-B83C-53D358FC42C5}"/>
    <dgm:cxn modelId="{C390EF7A-44A9-6243-96A4-5B7760CB6CD8}" type="presParOf" srcId="{0EBE14FA-C40F-43E8-BCB3-9611405FAF26}" destId="{F38BD4E5-DFCB-4AF1-B524-289EAF277373}" srcOrd="0" destOrd="0" presId="urn:microsoft.com/office/officeart/2024/3/layout/verticalVisualTextBlock1"/>
    <dgm:cxn modelId="{C4EDE422-FA9A-014C-AEBD-BF269A4C1930}" type="presParOf" srcId="{F38BD4E5-DFCB-4AF1-B524-289EAF277373}" destId="{391B5F56-046A-487D-941D-3C34D1B5E385}" srcOrd="0" destOrd="0" presId="urn:microsoft.com/office/officeart/2024/3/layout/verticalVisualTextBlock1"/>
    <dgm:cxn modelId="{C07C95F5-A0EF-B749-B2D9-3B26A1F2D0DE}" type="presParOf" srcId="{F38BD4E5-DFCB-4AF1-B524-289EAF277373}" destId="{20C888CA-67EC-43D8-AF8F-D735FE794D5F}" srcOrd="1" destOrd="0" presId="urn:microsoft.com/office/officeart/2024/3/layout/verticalVisualTextBlock1"/>
    <dgm:cxn modelId="{402AA1A2-768B-774C-8D32-C7578E9A6EB9}" type="presParOf" srcId="{F38BD4E5-DFCB-4AF1-B524-289EAF277373}" destId="{30602492-5310-43CE-8E7D-6ACB5F1810E4}" srcOrd="2" destOrd="0" presId="urn:microsoft.com/office/officeart/2024/3/layout/verticalVisualTextBlock1"/>
    <dgm:cxn modelId="{CEC34482-8FE2-8641-A3D8-7C266F2FA8DD}" type="presParOf" srcId="{0EBE14FA-C40F-43E8-BCB3-9611405FAF26}" destId="{E0A2989D-4CFE-4710-BDD6-6865C3040D83}" srcOrd="1" destOrd="0" presId="urn:microsoft.com/office/officeart/2024/3/layout/verticalVisualTextBlock1"/>
    <dgm:cxn modelId="{E7A77CA5-FEF2-BB41-9957-8FC772FBDA4A}" type="presParOf" srcId="{0EBE14FA-C40F-43E8-BCB3-9611405FAF26}" destId="{6E775459-BBD1-44B2-B2E1-F3AE7316C1EA}" srcOrd="2" destOrd="0" presId="urn:microsoft.com/office/officeart/2024/3/layout/verticalVisualTextBlock1"/>
    <dgm:cxn modelId="{8780D5DA-77AE-3548-B4A1-3B2643FE1DF3}" type="presParOf" srcId="{6E775459-BBD1-44B2-B2E1-F3AE7316C1EA}" destId="{46EC5762-3869-4709-8733-1427100C8DE7}" srcOrd="0" destOrd="0" presId="urn:microsoft.com/office/officeart/2024/3/layout/verticalVisualTextBlock1"/>
    <dgm:cxn modelId="{4ADB7F40-9E52-3544-8EEF-DFE53B73FC67}" type="presParOf" srcId="{6E775459-BBD1-44B2-B2E1-F3AE7316C1EA}" destId="{C81AE736-C418-4205-A5C6-68E493E415F2}" srcOrd="1" destOrd="0" presId="urn:microsoft.com/office/officeart/2024/3/layout/verticalVisualTextBlock1"/>
    <dgm:cxn modelId="{BB123562-176A-DF46-9F3B-5D8677CA3697}" type="presParOf" srcId="{6E775459-BBD1-44B2-B2E1-F3AE7316C1EA}" destId="{35C29CE9-F133-42D6-9442-AB4799AF8998}" srcOrd="2" destOrd="0" presId="urn:microsoft.com/office/officeart/2024/3/layout/verticalVisualTextBlock1"/>
    <dgm:cxn modelId="{AF8CD503-A841-004E-85E3-72B62B7BD7EE}" type="presParOf" srcId="{0EBE14FA-C40F-43E8-BCB3-9611405FAF26}" destId="{8C0B4284-FD34-41B3-99CC-F61D3E24FBEF}" srcOrd="3" destOrd="0" presId="urn:microsoft.com/office/officeart/2024/3/layout/verticalVisualTextBlock1"/>
    <dgm:cxn modelId="{86572EF4-3C26-3446-9C8F-EDA8C7074CBD}" type="presParOf" srcId="{0EBE14FA-C40F-43E8-BCB3-9611405FAF26}" destId="{4267986E-3161-42A0-B70C-ABDD7EBC5696}" srcOrd="4" destOrd="0" presId="urn:microsoft.com/office/officeart/2024/3/layout/verticalVisualTextBlock1"/>
    <dgm:cxn modelId="{0268F324-D40A-FC42-9B47-C762D2D7ABF9}" type="presParOf" srcId="{4267986E-3161-42A0-B70C-ABDD7EBC5696}" destId="{A62043AF-3658-4830-A909-3DEB49E510E0}" srcOrd="0" destOrd="0" presId="urn:microsoft.com/office/officeart/2024/3/layout/verticalVisualTextBlock1"/>
    <dgm:cxn modelId="{9E85B10D-70D2-1F40-873B-432AB55B7952}" type="presParOf" srcId="{4267986E-3161-42A0-B70C-ABDD7EBC5696}" destId="{496972D4-6C2B-4C9B-8346-7F7BB6964FED}" srcOrd="1" destOrd="0" presId="urn:microsoft.com/office/officeart/2024/3/layout/verticalVisualTextBlock1"/>
    <dgm:cxn modelId="{15966575-EE74-FF48-B1CF-9673D1B8AC65}" type="presParOf" srcId="{4267986E-3161-42A0-B70C-ABDD7EBC5696}" destId="{0B40BC61-DC91-44EB-BE49-D9E32AE0052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442C7-E92E-7242-A3A8-918188FB37D9}"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fr-FR"/>
        </a:p>
      </dgm:t>
    </dgm:pt>
    <dgm:pt modelId="{F1439E72-1B25-D846-AEEF-147FC3AF692A}">
      <dgm:prSet/>
      <dgm:spPr/>
      <dgm:t>
        <a:bodyPr/>
        <a:lstStyle/>
        <a:p>
          <a:pPr>
            <a:lnSpc>
              <a:spcPct val="100000"/>
            </a:lnSpc>
            <a:defRPr b="1"/>
          </a:pPr>
          <a:r>
            <a:rPr lang="fr-FR"/>
            <a:t>Simplification de l'espace</a:t>
          </a:r>
        </a:p>
      </dgm:t>
    </dgm:pt>
    <dgm:pt modelId="{CE6A599B-5F7E-1B46-BCFF-F5BABD202D4D}" type="parTrans" cxnId="{7EC1FE90-33A5-9F4F-80F1-92B52A0EFF2A}">
      <dgm:prSet/>
      <dgm:spPr/>
      <dgm:t>
        <a:bodyPr/>
        <a:lstStyle/>
        <a:p>
          <a:endParaRPr lang="fr-FR"/>
        </a:p>
      </dgm:t>
    </dgm:pt>
    <dgm:pt modelId="{22A36D14-3436-F64A-BC01-4890C85CD91E}" type="sibTrans" cxnId="{7EC1FE90-33A5-9F4F-80F1-92B52A0EFF2A}">
      <dgm:prSet/>
      <dgm:spPr/>
      <dgm:t>
        <a:bodyPr/>
        <a:lstStyle/>
        <a:p>
          <a:pPr>
            <a:lnSpc>
              <a:spcPct val="100000"/>
            </a:lnSpc>
            <a:defRPr b="1"/>
          </a:pPr>
          <a:endParaRPr lang="fr-FR"/>
        </a:p>
      </dgm:t>
    </dgm:pt>
    <dgm:pt modelId="{C4CCA652-238F-6443-BCE5-AFD36D450F7C}">
      <dgm:prSet/>
      <dgm:spPr/>
      <dgm:t>
        <a:bodyPr/>
        <a:lstStyle/>
        <a:p>
          <a:pPr>
            <a:lnSpc>
              <a:spcPct val="100000"/>
            </a:lnSpc>
          </a:pPr>
          <a:r>
            <a:rPr lang="fr-FR"/>
            <a:t>La simplification de l'espace consiste à réduire le désordre et à garder seulement les éléments essentiels, ce qui améliore la clarté mentale.</a:t>
          </a:r>
        </a:p>
      </dgm:t>
    </dgm:pt>
    <dgm:pt modelId="{8BA5A1FB-0A8A-704C-AD39-EF9E5B39F2E6}" type="parTrans" cxnId="{1B74A76F-F419-E04C-B7BB-851ABC705351}">
      <dgm:prSet/>
      <dgm:spPr/>
      <dgm:t>
        <a:bodyPr/>
        <a:lstStyle/>
        <a:p>
          <a:endParaRPr lang="fr-FR"/>
        </a:p>
      </dgm:t>
    </dgm:pt>
    <dgm:pt modelId="{DD7FD07E-2B62-A444-BF14-A052BD5A9BF9}" type="sibTrans" cxnId="{1B74A76F-F419-E04C-B7BB-851ABC705351}">
      <dgm:prSet/>
      <dgm:spPr/>
      <dgm:t>
        <a:bodyPr/>
        <a:lstStyle/>
        <a:p>
          <a:endParaRPr lang="fr-FR"/>
        </a:p>
      </dgm:t>
    </dgm:pt>
    <dgm:pt modelId="{C40336E4-F223-C149-894D-F82B1AE13F46}">
      <dgm:prSet/>
      <dgm:spPr/>
      <dgm:t>
        <a:bodyPr/>
        <a:lstStyle/>
        <a:p>
          <a:pPr>
            <a:lnSpc>
              <a:spcPct val="100000"/>
            </a:lnSpc>
            <a:defRPr b="1"/>
          </a:pPr>
          <a:r>
            <a:rPr lang="fr-FR"/>
            <a:t>Catégorisation des objets</a:t>
          </a:r>
        </a:p>
      </dgm:t>
    </dgm:pt>
    <dgm:pt modelId="{16F8CB0C-7280-B549-821D-DDA4EDDF1BE4}" type="parTrans" cxnId="{5B23F3A2-13C9-ED4A-BA34-068D9903C3C9}">
      <dgm:prSet/>
      <dgm:spPr/>
      <dgm:t>
        <a:bodyPr/>
        <a:lstStyle/>
        <a:p>
          <a:endParaRPr lang="fr-FR"/>
        </a:p>
      </dgm:t>
    </dgm:pt>
    <dgm:pt modelId="{6A12C3F8-DE20-AD4A-A2C6-0606B1352CA0}" type="sibTrans" cxnId="{5B23F3A2-13C9-ED4A-BA34-068D9903C3C9}">
      <dgm:prSet/>
      <dgm:spPr/>
      <dgm:t>
        <a:bodyPr/>
        <a:lstStyle/>
        <a:p>
          <a:pPr>
            <a:lnSpc>
              <a:spcPct val="100000"/>
            </a:lnSpc>
            <a:defRPr b="1"/>
          </a:pPr>
          <a:endParaRPr lang="fr-FR"/>
        </a:p>
      </dgm:t>
    </dgm:pt>
    <dgm:pt modelId="{105EA73D-231D-B346-96DE-DE4D71A9091E}">
      <dgm:prSet/>
      <dgm:spPr/>
      <dgm:t>
        <a:bodyPr/>
        <a:lstStyle/>
        <a:p>
          <a:pPr>
            <a:lnSpc>
              <a:spcPct val="100000"/>
            </a:lnSpc>
          </a:pPr>
          <a:r>
            <a:rPr lang="fr-FR"/>
            <a:t>La catégorisation permet d'organiser les objets par type ou fonction, facilitant ainsi leur accès et leur utilisation au quotidien.</a:t>
          </a:r>
        </a:p>
      </dgm:t>
    </dgm:pt>
    <dgm:pt modelId="{764B8403-6748-BE44-B9AC-D7C1696FA7BB}" type="parTrans" cxnId="{399EC68C-5242-1346-8958-C513CED07A1D}">
      <dgm:prSet/>
      <dgm:spPr/>
      <dgm:t>
        <a:bodyPr/>
        <a:lstStyle/>
        <a:p>
          <a:endParaRPr lang="fr-FR"/>
        </a:p>
      </dgm:t>
    </dgm:pt>
    <dgm:pt modelId="{EFB2CDA8-7285-6841-8B00-FDB2EE08970F}" type="sibTrans" cxnId="{399EC68C-5242-1346-8958-C513CED07A1D}">
      <dgm:prSet/>
      <dgm:spPr/>
      <dgm:t>
        <a:bodyPr/>
        <a:lstStyle/>
        <a:p>
          <a:endParaRPr lang="fr-FR"/>
        </a:p>
      </dgm:t>
    </dgm:pt>
    <dgm:pt modelId="{F57D6398-7422-3846-A7C9-150217DA3B0D}">
      <dgm:prSet/>
      <dgm:spPr/>
      <dgm:t>
        <a:bodyPr/>
        <a:lstStyle/>
        <a:p>
          <a:pPr>
            <a:lnSpc>
              <a:spcPct val="100000"/>
            </a:lnSpc>
            <a:defRPr b="1"/>
          </a:pPr>
          <a:r>
            <a:rPr lang="fr-FR"/>
            <a:t>Optimisation des espaces</a:t>
          </a:r>
        </a:p>
      </dgm:t>
    </dgm:pt>
    <dgm:pt modelId="{DE4B2528-4B37-FA41-BCAD-4A9611D8C187}" type="parTrans" cxnId="{57966C4B-0459-114A-9ED5-B1063152744C}">
      <dgm:prSet/>
      <dgm:spPr/>
      <dgm:t>
        <a:bodyPr/>
        <a:lstStyle/>
        <a:p>
          <a:endParaRPr lang="fr-FR"/>
        </a:p>
      </dgm:t>
    </dgm:pt>
    <dgm:pt modelId="{875AEB32-94F0-224E-BAD2-ABE8C0829DA9}" type="sibTrans" cxnId="{57966C4B-0459-114A-9ED5-B1063152744C}">
      <dgm:prSet/>
      <dgm:spPr/>
      <dgm:t>
        <a:bodyPr/>
        <a:lstStyle/>
        <a:p>
          <a:endParaRPr lang="fr-FR"/>
        </a:p>
      </dgm:t>
    </dgm:pt>
    <dgm:pt modelId="{EE23B66B-D869-444F-93E9-225E9E963C57}">
      <dgm:prSet/>
      <dgm:spPr/>
      <dgm:t>
        <a:bodyPr/>
        <a:lstStyle/>
        <a:p>
          <a:pPr>
            <a:lnSpc>
              <a:spcPct val="100000"/>
            </a:lnSpc>
          </a:pPr>
          <a:r>
            <a:rPr lang="fr-FR"/>
            <a:t>L'optimisation des espaces implique l'utilisation efficace de chaque mètre carré, créant des zones fonctionnelles et agréables à vivre.</a:t>
          </a:r>
        </a:p>
      </dgm:t>
    </dgm:pt>
    <dgm:pt modelId="{513E2A71-D05A-1342-8A98-D6A888F8DE78}" type="parTrans" cxnId="{E950B876-FC27-904E-A43B-E6C2B7C97D2D}">
      <dgm:prSet/>
      <dgm:spPr/>
      <dgm:t>
        <a:bodyPr/>
        <a:lstStyle/>
        <a:p>
          <a:endParaRPr lang="fr-FR"/>
        </a:p>
      </dgm:t>
    </dgm:pt>
    <dgm:pt modelId="{9D989367-FCDB-4E45-9439-8C4AE7453847}" type="sibTrans" cxnId="{E950B876-FC27-904E-A43B-E6C2B7C97D2D}">
      <dgm:prSet/>
      <dgm:spPr/>
      <dgm:t>
        <a:bodyPr/>
        <a:lstStyle/>
        <a:p>
          <a:endParaRPr lang="fr-FR"/>
        </a:p>
      </dgm:t>
    </dgm:pt>
    <dgm:pt modelId="{5B90FB2E-2188-411A-A03C-E94E14CC7B3F}" type="pres">
      <dgm:prSet presAssocID="{029442C7-E92E-7242-A3A8-918188FB37D9}" presName="Root" presStyleCnt="0">
        <dgm:presLayoutVars>
          <dgm:dir/>
          <dgm:resizeHandles val="exact"/>
        </dgm:presLayoutVars>
      </dgm:prSet>
      <dgm:spPr/>
    </dgm:pt>
    <dgm:pt modelId="{67827696-8EB6-4B3D-9326-387EDB4026BB}" type="pres">
      <dgm:prSet presAssocID="{F1439E72-1B25-D846-AEEF-147FC3AF692A}" presName="Composite" presStyleCnt="0"/>
      <dgm:spPr/>
    </dgm:pt>
    <dgm:pt modelId="{65D830F3-C112-491B-8A23-3A37D5AD7FE2}" type="pres">
      <dgm:prSet presAssocID="{F1439E72-1B25-D846-AEEF-147FC3AF692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6502" r="12745" b="-3"/>
          <a:stretch/>
        </a:blipFill>
      </dgm:spPr>
      <dgm:extLst>
        <a:ext uri="{E40237B7-FDA0-4F09-8148-C483321AD2D9}">
          <dgm14:cNvPr xmlns:dgm14="http://schemas.microsoft.com/office/drawing/2010/diagram" id="0" name="" descr="Design d’intérieur salon moderne"/>
        </a:ext>
      </dgm:extLst>
    </dgm:pt>
    <dgm:pt modelId="{5B02349C-2A2B-4876-931D-6E41E3A35080}" type="pres">
      <dgm:prSet presAssocID="{F1439E72-1B25-D846-AEEF-147FC3AF692A}" presName="Subtitle" presStyleLbl="revTx" presStyleIdx="0" presStyleCnt="6">
        <dgm:presLayoutVars>
          <dgm:chMax val="0"/>
          <dgm:bulletEnabled/>
        </dgm:presLayoutVars>
      </dgm:prSet>
      <dgm:spPr/>
    </dgm:pt>
    <dgm:pt modelId="{7BAD5120-FE4B-432A-833F-43A713830580}" type="pres">
      <dgm:prSet presAssocID="{F1439E72-1B25-D846-AEEF-147FC3AF692A}" presName="Description" presStyleLbl="revTx" presStyleIdx="1" presStyleCnt="6">
        <dgm:presLayoutVars>
          <dgm:bulletEnabled/>
        </dgm:presLayoutVars>
      </dgm:prSet>
      <dgm:spPr/>
    </dgm:pt>
    <dgm:pt modelId="{04F7FADA-968A-473F-9FA2-4C00BB2A1504}" type="pres">
      <dgm:prSet presAssocID="{22A36D14-3436-F64A-BC01-4890C85CD91E}" presName="sibTrans" presStyleLbl="sibTrans2D1" presStyleIdx="0" presStyleCnt="0"/>
      <dgm:spPr/>
    </dgm:pt>
    <dgm:pt modelId="{E9AFE0E3-4A53-4E35-A7C2-E1029E00CC5F}" type="pres">
      <dgm:prSet presAssocID="{C40336E4-F223-C149-894D-F82B1AE13F46}" presName="Composite" presStyleCnt="0"/>
      <dgm:spPr/>
    </dgm:pt>
    <dgm:pt modelId="{614E57A4-67BB-43F1-BB45-35FE42490070}" type="pres">
      <dgm:prSet presAssocID="{C40336E4-F223-C149-894D-F82B1AE13F4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1984" r="13763" b="-5"/>
          <a:stretch/>
        </a:blipFill>
      </dgm:spPr>
      <dgm:extLst>
        <a:ext uri="{E40237B7-FDA0-4F09-8148-C483321AD2D9}">
          <dgm14:cNvPr xmlns:dgm14="http://schemas.microsoft.com/office/drawing/2010/diagram" id="0" name="" descr="Casier avec accessoires d’élèves dans le couloir de l’école"/>
        </a:ext>
      </dgm:extLst>
    </dgm:pt>
    <dgm:pt modelId="{1338F0DA-3E92-4233-A3E4-9CAE32EA3989}" type="pres">
      <dgm:prSet presAssocID="{C40336E4-F223-C149-894D-F82B1AE13F46}" presName="Subtitle" presStyleLbl="revTx" presStyleIdx="2" presStyleCnt="6">
        <dgm:presLayoutVars>
          <dgm:chMax val="0"/>
          <dgm:bulletEnabled/>
        </dgm:presLayoutVars>
      </dgm:prSet>
      <dgm:spPr/>
    </dgm:pt>
    <dgm:pt modelId="{B4A4832F-31A4-47C0-A2DE-D266E9953DFE}" type="pres">
      <dgm:prSet presAssocID="{C40336E4-F223-C149-894D-F82B1AE13F46}" presName="Description" presStyleLbl="revTx" presStyleIdx="3" presStyleCnt="6">
        <dgm:presLayoutVars>
          <dgm:bulletEnabled/>
        </dgm:presLayoutVars>
      </dgm:prSet>
      <dgm:spPr/>
    </dgm:pt>
    <dgm:pt modelId="{40F264B2-248B-483C-95C4-F2FE0F1564DB}" type="pres">
      <dgm:prSet presAssocID="{6A12C3F8-DE20-AD4A-A2C6-0606B1352CA0}" presName="sibTrans" presStyleLbl="sibTrans2D1" presStyleIdx="0" presStyleCnt="0"/>
      <dgm:spPr/>
    </dgm:pt>
    <dgm:pt modelId="{9E079EA2-0DB1-44C6-9639-766772D70B06}" type="pres">
      <dgm:prSet presAssocID="{F57D6398-7422-3846-A7C9-150217DA3B0D}" presName="Composite" presStyleCnt="0"/>
      <dgm:spPr/>
    </dgm:pt>
    <dgm:pt modelId="{2C70A2CE-A441-458B-BC8F-BE314A255DB4}" type="pres">
      <dgm:prSet presAssocID="{F57D6398-7422-3846-A7C9-150217DA3B0D}"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0295" r="2956" b="2"/>
          <a:stretch/>
        </a:blipFill>
      </dgm:spPr>
      <dgm:extLst>
        <a:ext uri="{E40237B7-FDA0-4F09-8148-C483321AD2D9}">
          <dgm14:cNvPr xmlns:dgm14="http://schemas.microsoft.com/office/drawing/2010/diagram" id="0" name="" descr="Cuisine noire moderne et minimaliste dans un appartement lumineux aux murs blancs et au parquet, grandes fenêtres."/>
        </a:ext>
      </dgm:extLst>
    </dgm:pt>
    <dgm:pt modelId="{47BCF2E4-DE19-4332-A355-2C8C27616E8A}" type="pres">
      <dgm:prSet presAssocID="{F57D6398-7422-3846-A7C9-150217DA3B0D}" presName="Subtitle" presStyleLbl="revTx" presStyleIdx="4" presStyleCnt="6">
        <dgm:presLayoutVars>
          <dgm:chMax val="0"/>
          <dgm:bulletEnabled/>
        </dgm:presLayoutVars>
      </dgm:prSet>
      <dgm:spPr/>
    </dgm:pt>
    <dgm:pt modelId="{E628AFE2-2835-4246-A426-C124A981E342}" type="pres">
      <dgm:prSet presAssocID="{F57D6398-7422-3846-A7C9-150217DA3B0D}" presName="Description" presStyleLbl="revTx" presStyleIdx="5" presStyleCnt="6">
        <dgm:presLayoutVars>
          <dgm:bulletEnabled/>
        </dgm:presLayoutVars>
      </dgm:prSet>
      <dgm:spPr/>
    </dgm:pt>
  </dgm:ptLst>
  <dgm:cxnLst>
    <dgm:cxn modelId="{E73D753A-4C70-5B48-A93B-2B43B572DE6C}" type="presOf" srcId="{105EA73D-231D-B346-96DE-DE4D71A9091E}" destId="{B4A4832F-31A4-47C0-A2DE-D266E9953DFE}" srcOrd="0" destOrd="0" presId="urn:microsoft.com/office/officeart/2024/3/layout/verticalVisualTextBlock1"/>
    <dgm:cxn modelId="{C2AFCB3D-7549-414D-8DC8-8C98DB29D231}" type="presOf" srcId="{EE23B66B-D869-444F-93E9-225E9E963C57}" destId="{E628AFE2-2835-4246-A426-C124A981E342}" srcOrd="0" destOrd="0" presId="urn:microsoft.com/office/officeart/2024/3/layout/verticalVisualTextBlock1"/>
    <dgm:cxn modelId="{6747D34A-BF5A-914A-A329-2F525FC179DB}" type="presOf" srcId="{6A12C3F8-DE20-AD4A-A2C6-0606B1352CA0}" destId="{40F264B2-248B-483C-95C4-F2FE0F1564DB}" srcOrd="0" destOrd="0" presId="urn:microsoft.com/office/officeart/2024/3/layout/verticalVisualTextBlock1"/>
    <dgm:cxn modelId="{57966C4B-0459-114A-9ED5-B1063152744C}" srcId="{029442C7-E92E-7242-A3A8-918188FB37D9}" destId="{F57D6398-7422-3846-A7C9-150217DA3B0D}" srcOrd="2" destOrd="0" parTransId="{DE4B2528-4B37-FA41-BCAD-4A9611D8C187}" sibTransId="{875AEB32-94F0-224E-BAD2-ABE8C0829DA9}"/>
    <dgm:cxn modelId="{EAED894E-1889-344D-96EB-57616857E4B2}" type="presOf" srcId="{C40336E4-F223-C149-894D-F82B1AE13F46}" destId="{1338F0DA-3E92-4233-A3E4-9CAE32EA3989}" srcOrd="0" destOrd="0" presId="urn:microsoft.com/office/officeart/2024/3/layout/verticalVisualTextBlock1"/>
    <dgm:cxn modelId="{BB77C469-11CB-8A47-B68A-AC0D511196CE}" type="presOf" srcId="{C4CCA652-238F-6443-BCE5-AFD36D450F7C}" destId="{7BAD5120-FE4B-432A-833F-43A713830580}" srcOrd="0" destOrd="0" presId="urn:microsoft.com/office/officeart/2024/3/layout/verticalVisualTextBlock1"/>
    <dgm:cxn modelId="{1B74A76F-F419-E04C-B7BB-851ABC705351}" srcId="{F1439E72-1B25-D846-AEEF-147FC3AF692A}" destId="{C4CCA652-238F-6443-BCE5-AFD36D450F7C}" srcOrd="0" destOrd="0" parTransId="{8BA5A1FB-0A8A-704C-AD39-EF9E5B39F2E6}" sibTransId="{DD7FD07E-2B62-A444-BF14-A052BD5A9BF9}"/>
    <dgm:cxn modelId="{E950B876-FC27-904E-A43B-E6C2B7C97D2D}" srcId="{F57D6398-7422-3846-A7C9-150217DA3B0D}" destId="{EE23B66B-D869-444F-93E9-225E9E963C57}" srcOrd="0" destOrd="0" parTransId="{513E2A71-D05A-1342-8A98-D6A888F8DE78}" sibTransId="{9D989367-FCDB-4E45-9439-8C4AE7453847}"/>
    <dgm:cxn modelId="{F5F66D88-3CCF-3C47-A282-4AE80A659B2C}" type="presOf" srcId="{F1439E72-1B25-D846-AEEF-147FC3AF692A}" destId="{5B02349C-2A2B-4876-931D-6E41E3A35080}" srcOrd="0" destOrd="0" presId="urn:microsoft.com/office/officeart/2024/3/layout/verticalVisualTextBlock1"/>
    <dgm:cxn modelId="{399EC68C-5242-1346-8958-C513CED07A1D}" srcId="{C40336E4-F223-C149-894D-F82B1AE13F46}" destId="{105EA73D-231D-B346-96DE-DE4D71A9091E}" srcOrd="0" destOrd="0" parTransId="{764B8403-6748-BE44-B9AC-D7C1696FA7BB}" sibTransId="{EFB2CDA8-7285-6841-8B00-FDB2EE08970F}"/>
    <dgm:cxn modelId="{7EC1FE90-33A5-9F4F-80F1-92B52A0EFF2A}" srcId="{029442C7-E92E-7242-A3A8-918188FB37D9}" destId="{F1439E72-1B25-D846-AEEF-147FC3AF692A}" srcOrd="0" destOrd="0" parTransId="{CE6A599B-5F7E-1B46-BCFF-F5BABD202D4D}" sibTransId="{22A36D14-3436-F64A-BC01-4890C85CD91E}"/>
    <dgm:cxn modelId="{5B23F3A2-13C9-ED4A-BA34-068D9903C3C9}" srcId="{029442C7-E92E-7242-A3A8-918188FB37D9}" destId="{C40336E4-F223-C149-894D-F82B1AE13F46}" srcOrd="1" destOrd="0" parTransId="{16F8CB0C-7280-B549-821D-DDA4EDDF1BE4}" sibTransId="{6A12C3F8-DE20-AD4A-A2C6-0606B1352CA0}"/>
    <dgm:cxn modelId="{6F418FA5-C60A-5C4F-999C-0763FB314564}" type="presOf" srcId="{22A36D14-3436-F64A-BC01-4890C85CD91E}" destId="{04F7FADA-968A-473F-9FA2-4C00BB2A1504}" srcOrd="0" destOrd="0" presId="urn:microsoft.com/office/officeart/2024/3/layout/verticalVisualTextBlock1"/>
    <dgm:cxn modelId="{333709BF-F345-864B-A363-5E4275827DDD}" type="presOf" srcId="{029442C7-E92E-7242-A3A8-918188FB37D9}" destId="{5B90FB2E-2188-411A-A03C-E94E14CC7B3F}" srcOrd="0" destOrd="0" presId="urn:microsoft.com/office/officeart/2024/3/layout/verticalVisualTextBlock1"/>
    <dgm:cxn modelId="{1728EDEB-E12F-A041-961F-43C392ABBB31}" type="presOf" srcId="{F57D6398-7422-3846-A7C9-150217DA3B0D}" destId="{47BCF2E4-DE19-4332-A355-2C8C27616E8A}" srcOrd="0" destOrd="0" presId="urn:microsoft.com/office/officeart/2024/3/layout/verticalVisualTextBlock1"/>
    <dgm:cxn modelId="{822B6868-F4CF-7B44-B71E-886B32C098AF}" type="presParOf" srcId="{5B90FB2E-2188-411A-A03C-E94E14CC7B3F}" destId="{67827696-8EB6-4B3D-9326-387EDB4026BB}" srcOrd="0" destOrd="0" presId="urn:microsoft.com/office/officeart/2024/3/layout/verticalVisualTextBlock1"/>
    <dgm:cxn modelId="{CC8B148F-D9F2-3D4F-9FBA-E151E13232AE}" type="presParOf" srcId="{67827696-8EB6-4B3D-9326-387EDB4026BB}" destId="{65D830F3-C112-491B-8A23-3A37D5AD7FE2}" srcOrd="0" destOrd="0" presId="urn:microsoft.com/office/officeart/2024/3/layout/verticalVisualTextBlock1"/>
    <dgm:cxn modelId="{7A4D6617-CEF1-8447-A6FB-9DF132261C5D}" type="presParOf" srcId="{67827696-8EB6-4B3D-9326-387EDB4026BB}" destId="{5B02349C-2A2B-4876-931D-6E41E3A35080}" srcOrd="1" destOrd="0" presId="urn:microsoft.com/office/officeart/2024/3/layout/verticalVisualTextBlock1"/>
    <dgm:cxn modelId="{2795E79F-0965-1844-A08A-B4E1108E4589}" type="presParOf" srcId="{67827696-8EB6-4B3D-9326-387EDB4026BB}" destId="{7BAD5120-FE4B-432A-833F-43A713830580}" srcOrd="2" destOrd="0" presId="urn:microsoft.com/office/officeart/2024/3/layout/verticalVisualTextBlock1"/>
    <dgm:cxn modelId="{9A334AD7-4102-F34A-A246-562184B1E40B}" type="presParOf" srcId="{5B90FB2E-2188-411A-A03C-E94E14CC7B3F}" destId="{04F7FADA-968A-473F-9FA2-4C00BB2A1504}" srcOrd="1" destOrd="0" presId="urn:microsoft.com/office/officeart/2024/3/layout/verticalVisualTextBlock1"/>
    <dgm:cxn modelId="{6CA5B3A5-7EEB-2B49-A843-93630D36031C}" type="presParOf" srcId="{5B90FB2E-2188-411A-A03C-E94E14CC7B3F}" destId="{E9AFE0E3-4A53-4E35-A7C2-E1029E00CC5F}" srcOrd="2" destOrd="0" presId="urn:microsoft.com/office/officeart/2024/3/layout/verticalVisualTextBlock1"/>
    <dgm:cxn modelId="{98CC0C8E-479D-714B-B623-F98D0F3967CA}" type="presParOf" srcId="{E9AFE0E3-4A53-4E35-A7C2-E1029E00CC5F}" destId="{614E57A4-67BB-43F1-BB45-35FE42490070}" srcOrd="0" destOrd="0" presId="urn:microsoft.com/office/officeart/2024/3/layout/verticalVisualTextBlock1"/>
    <dgm:cxn modelId="{C490B0A4-A8B9-494F-B38E-39C084CC46DE}" type="presParOf" srcId="{E9AFE0E3-4A53-4E35-A7C2-E1029E00CC5F}" destId="{1338F0DA-3E92-4233-A3E4-9CAE32EA3989}" srcOrd="1" destOrd="0" presId="urn:microsoft.com/office/officeart/2024/3/layout/verticalVisualTextBlock1"/>
    <dgm:cxn modelId="{29DFB664-194F-FF43-BEB4-E2B2DF228C86}" type="presParOf" srcId="{E9AFE0E3-4A53-4E35-A7C2-E1029E00CC5F}" destId="{B4A4832F-31A4-47C0-A2DE-D266E9953DFE}" srcOrd="2" destOrd="0" presId="urn:microsoft.com/office/officeart/2024/3/layout/verticalVisualTextBlock1"/>
    <dgm:cxn modelId="{97757C93-6C15-7A4F-A333-1CE03570DCA9}" type="presParOf" srcId="{5B90FB2E-2188-411A-A03C-E94E14CC7B3F}" destId="{40F264B2-248B-483C-95C4-F2FE0F1564DB}" srcOrd="3" destOrd="0" presId="urn:microsoft.com/office/officeart/2024/3/layout/verticalVisualTextBlock1"/>
    <dgm:cxn modelId="{BFE4D1F3-B50B-6540-A118-8E6014226381}" type="presParOf" srcId="{5B90FB2E-2188-411A-A03C-E94E14CC7B3F}" destId="{9E079EA2-0DB1-44C6-9639-766772D70B06}" srcOrd="4" destOrd="0" presId="urn:microsoft.com/office/officeart/2024/3/layout/verticalVisualTextBlock1"/>
    <dgm:cxn modelId="{BA206A02-0EB0-FE4E-B88F-1FAA3ABBE723}" type="presParOf" srcId="{9E079EA2-0DB1-44C6-9639-766772D70B06}" destId="{2C70A2CE-A441-458B-BC8F-BE314A255DB4}" srcOrd="0" destOrd="0" presId="urn:microsoft.com/office/officeart/2024/3/layout/verticalVisualTextBlock1"/>
    <dgm:cxn modelId="{3C820428-908D-1743-BB61-97386E0512E6}" type="presParOf" srcId="{9E079EA2-0DB1-44C6-9639-766772D70B06}" destId="{47BCF2E4-DE19-4332-A355-2C8C27616E8A}" srcOrd="1" destOrd="0" presId="urn:microsoft.com/office/officeart/2024/3/layout/verticalVisualTextBlock1"/>
    <dgm:cxn modelId="{6CFEA905-AE48-A74A-BAAC-3286A0B2AC66}" type="presParOf" srcId="{9E079EA2-0DB1-44C6-9639-766772D70B06}" destId="{E628AFE2-2835-4246-A426-C124A981E34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3389A-C27A-41DB-ACA8-242CE34B099B}"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7C224782-BB83-44A5-BE8F-55E24BFAB3D0}">
      <dgm:prSet/>
      <dgm:spPr/>
      <dgm:t>
        <a:bodyPr/>
        <a:lstStyle/>
        <a:p>
          <a:pPr>
            <a:lnSpc>
              <a:spcPct val="100000"/>
            </a:lnSpc>
            <a:defRPr b="1"/>
          </a:pPr>
          <a:r>
            <a:rPr lang="fr-FR"/>
            <a:t>Catalyseur de changement</a:t>
          </a:r>
          <a:endParaRPr lang="en-US"/>
        </a:p>
      </dgm:t>
    </dgm:pt>
    <dgm:pt modelId="{F7AA1AAA-71A0-4F5E-8A49-6029318D6974}" type="parTrans" cxnId="{2AF38612-B0FD-475F-8817-D3632E4B1582}">
      <dgm:prSet/>
      <dgm:spPr/>
      <dgm:t>
        <a:bodyPr/>
        <a:lstStyle/>
        <a:p>
          <a:endParaRPr lang="en-US"/>
        </a:p>
      </dgm:t>
    </dgm:pt>
    <dgm:pt modelId="{D102F6A4-AC34-441F-9068-4B3096303E39}" type="sibTrans" cxnId="{2AF38612-B0FD-475F-8817-D3632E4B1582}">
      <dgm:prSet/>
      <dgm:spPr/>
      <dgm:t>
        <a:bodyPr/>
        <a:lstStyle/>
        <a:p>
          <a:pPr>
            <a:lnSpc>
              <a:spcPct val="100000"/>
            </a:lnSpc>
            <a:defRPr b="1"/>
          </a:pPr>
          <a:endParaRPr lang="en-US"/>
        </a:p>
      </dgm:t>
    </dgm:pt>
    <dgm:pt modelId="{DD744A14-058F-4DE1-AD3D-573E20ABE392}">
      <dgm:prSet/>
      <dgm:spPr/>
      <dgm:t>
        <a:bodyPr/>
        <a:lstStyle/>
        <a:p>
          <a:pPr>
            <a:lnSpc>
              <a:spcPct val="100000"/>
            </a:lnSpc>
          </a:pPr>
          <a:r>
            <a:rPr lang="fr-FR"/>
            <a:t>Le coaching en développement personnel aide les individus à provoquer des changements positifs dans leur vie, en identifiant et en surmontant les obstacles.</a:t>
          </a:r>
          <a:endParaRPr lang="en-US"/>
        </a:p>
      </dgm:t>
    </dgm:pt>
    <dgm:pt modelId="{2593FBF1-7660-4137-A9D9-1427707D49AC}" type="parTrans" cxnId="{90FB64DF-8877-40DA-BDB7-8BC933A5C70A}">
      <dgm:prSet/>
      <dgm:spPr/>
      <dgm:t>
        <a:bodyPr/>
        <a:lstStyle/>
        <a:p>
          <a:endParaRPr lang="en-US"/>
        </a:p>
      </dgm:t>
    </dgm:pt>
    <dgm:pt modelId="{99B8751A-9CD1-45B5-B2BA-7A9D19D38A82}" type="sibTrans" cxnId="{90FB64DF-8877-40DA-BDB7-8BC933A5C70A}">
      <dgm:prSet/>
      <dgm:spPr/>
      <dgm:t>
        <a:bodyPr/>
        <a:lstStyle/>
        <a:p>
          <a:endParaRPr lang="en-US"/>
        </a:p>
      </dgm:t>
    </dgm:pt>
    <dgm:pt modelId="{85EFEC44-B799-4A1D-8784-906A4766BBA6}">
      <dgm:prSet/>
      <dgm:spPr/>
      <dgm:t>
        <a:bodyPr/>
        <a:lstStyle/>
        <a:p>
          <a:pPr>
            <a:lnSpc>
              <a:spcPct val="100000"/>
            </a:lnSpc>
            <a:defRPr b="1"/>
          </a:pPr>
          <a:r>
            <a:rPr lang="fr-FR"/>
            <a:t>Amélioration de la confiance</a:t>
          </a:r>
          <a:endParaRPr lang="en-US"/>
        </a:p>
      </dgm:t>
    </dgm:pt>
    <dgm:pt modelId="{2B903BDD-9359-4536-A9D5-C7AC3A51D43D}" type="parTrans" cxnId="{25DFF1AF-40F5-4A03-A81C-61BEA687D0AF}">
      <dgm:prSet/>
      <dgm:spPr/>
      <dgm:t>
        <a:bodyPr/>
        <a:lstStyle/>
        <a:p>
          <a:endParaRPr lang="en-US"/>
        </a:p>
      </dgm:t>
    </dgm:pt>
    <dgm:pt modelId="{A8EB1265-835A-473D-9A96-2C2CABFD61D2}" type="sibTrans" cxnId="{25DFF1AF-40F5-4A03-A81C-61BEA687D0AF}">
      <dgm:prSet/>
      <dgm:spPr/>
      <dgm:t>
        <a:bodyPr/>
        <a:lstStyle/>
        <a:p>
          <a:pPr>
            <a:lnSpc>
              <a:spcPct val="100000"/>
            </a:lnSpc>
            <a:defRPr b="1"/>
          </a:pPr>
          <a:endParaRPr lang="en-US"/>
        </a:p>
      </dgm:t>
    </dgm:pt>
    <dgm:pt modelId="{CE326D3F-8F6F-43EA-9BD4-9C21CA33B329}">
      <dgm:prSet/>
      <dgm:spPr/>
      <dgm:t>
        <a:bodyPr/>
        <a:lstStyle/>
        <a:p>
          <a:pPr>
            <a:lnSpc>
              <a:spcPct val="100000"/>
            </a:lnSpc>
          </a:pPr>
          <a:r>
            <a:rPr lang="fr-FR"/>
            <a:t>En travaillant avec un coach, les personnes peuvent construire leur confiance en elles, ce qui est essentiel pour atteindre leurs objectifs.</a:t>
          </a:r>
          <a:endParaRPr lang="en-US"/>
        </a:p>
      </dgm:t>
    </dgm:pt>
    <dgm:pt modelId="{0A90BF29-69FF-4AC2-BA19-3CA4B55B0B2D}" type="parTrans" cxnId="{6460E227-5115-4162-BC1C-A8974691779D}">
      <dgm:prSet/>
      <dgm:spPr/>
      <dgm:t>
        <a:bodyPr/>
        <a:lstStyle/>
        <a:p>
          <a:endParaRPr lang="en-US"/>
        </a:p>
      </dgm:t>
    </dgm:pt>
    <dgm:pt modelId="{26AF1705-F139-4BB6-8EDF-A2660374F0AB}" type="sibTrans" cxnId="{6460E227-5115-4162-BC1C-A8974691779D}">
      <dgm:prSet/>
      <dgm:spPr/>
      <dgm:t>
        <a:bodyPr/>
        <a:lstStyle/>
        <a:p>
          <a:endParaRPr lang="en-US"/>
        </a:p>
      </dgm:t>
    </dgm:pt>
    <dgm:pt modelId="{12B3B700-CBF1-4434-B1E1-37AB0F858256}">
      <dgm:prSet/>
      <dgm:spPr/>
      <dgm:t>
        <a:bodyPr/>
        <a:lstStyle/>
        <a:p>
          <a:pPr>
            <a:lnSpc>
              <a:spcPct val="100000"/>
            </a:lnSpc>
            <a:defRPr b="1"/>
          </a:pPr>
          <a:r>
            <a:rPr lang="fr-FR"/>
            <a:t>Gestion du stress</a:t>
          </a:r>
          <a:endParaRPr lang="en-US"/>
        </a:p>
      </dgm:t>
    </dgm:pt>
    <dgm:pt modelId="{D81E6AEC-EAEB-4224-8EBB-0B7825F51AC7}" type="parTrans" cxnId="{291E4C9C-9E0F-448F-B08C-9A2A1A0E9FE7}">
      <dgm:prSet/>
      <dgm:spPr/>
      <dgm:t>
        <a:bodyPr/>
        <a:lstStyle/>
        <a:p>
          <a:endParaRPr lang="en-US"/>
        </a:p>
      </dgm:t>
    </dgm:pt>
    <dgm:pt modelId="{1E764047-739B-4F85-85E5-F4236A375665}" type="sibTrans" cxnId="{291E4C9C-9E0F-448F-B08C-9A2A1A0E9FE7}">
      <dgm:prSet/>
      <dgm:spPr/>
      <dgm:t>
        <a:bodyPr/>
        <a:lstStyle/>
        <a:p>
          <a:pPr>
            <a:lnSpc>
              <a:spcPct val="100000"/>
            </a:lnSpc>
            <a:defRPr b="1"/>
          </a:pPr>
          <a:endParaRPr lang="en-US"/>
        </a:p>
      </dgm:t>
    </dgm:pt>
    <dgm:pt modelId="{E745E8A5-9FA1-42EF-B15D-D02523848A34}">
      <dgm:prSet/>
      <dgm:spPr/>
      <dgm:t>
        <a:bodyPr/>
        <a:lstStyle/>
        <a:p>
          <a:pPr>
            <a:lnSpc>
              <a:spcPct val="100000"/>
            </a:lnSpc>
          </a:pPr>
          <a:r>
            <a:rPr lang="fr-FR"/>
            <a:t>Le coaching aide également à développer des techniques efficaces pour gérer le stress et améliorer le bien-être mental.</a:t>
          </a:r>
          <a:endParaRPr lang="en-US"/>
        </a:p>
      </dgm:t>
    </dgm:pt>
    <dgm:pt modelId="{000F2D25-94B6-4C96-890E-49652F68CEEC}" type="parTrans" cxnId="{8C9E9907-DD78-48FF-B47E-5F31DCB96343}">
      <dgm:prSet/>
      <dgm:spPr/>
      <dgm:t>
        <a:bodyPr/>
        <a:lstStyle/>
        <a:p>
          <a:endParaRPr lang="en-US"/>
        </a:p>
      </dgm:t>
    </dgm:pt>
    <dgm:pt modelId="{74CBF415-5E82-4F77-A4CD-084A662777E9}" type="sibTrans" cxnId="{8C9E9907-DD78-48FF-B47E-5F31DCB96343}">
      <dgm:prSet/>
      <dgm:spPr/>
      <dgm:t>
        <a:bodyPr/>
        <a:lstStyle/>
        <a:p>
          <a:endParaRPr lang="en-US"/>
        </a:p>
      </dgm:t>
    </dgm:pt>
    <dgm:pt modelId="{F95174BD-3809-46EB-850D-0EC21C95310A}">
      <dgm:prSet/>
      <dgm:spPr/>
      <dgm:t>
        <a:bodyPr/>
        <a:lstStyle/>
        <a:p>
          <a:pPr>
            <a:lnSpc>
              <a:spcPct val="100000"/>
            </a:lnSpc>
            <a:defRPr b="1"/>
          </a:pPr>
          <a:r>
            <a:rPr lang="fr-FR"/>
            <a:t>Objectifs significatifs</a:t>
          </a:r>
          <a:endParaRPr lang="en-US"/>
        </a:p>
      </dgm:t>
    </dgm:pt>
    <dgm:pt modelId="{6713D41E-2003-4062-AEE0-BDE124909C08}" type="parTrans" cxnId="{7EF69B4C-2EF8-4F0C-8BBD-9D214944D185}">
      <dgm:prSet/>
      <dgm:spPr/>
      <dgm:t>
        <a:bodyPr/>
        <a:lstStyle/>
        <a:p>
          <a:endParaRPr lang="en-US"/>
        </a:p>
      </dgm:t>
    </dgm:pt>
    <dgm:pt modelId="{5639E6E7-139E-42DC-904F-4829D3F5B1B5}" type="sibTrans" cxnId="{7EF69B4C-2EF8-4F0C-8BBD-9D214944D185}">
      <dgm:prSet/>
      <dgm:spPr/>
      <dgm:t>
        <a:bodyPr/>
        <a:lstStyle/>
        <a:p>
          <a:endParaRPr lang="en-US"/>
        </a:p>
      </dgm:t>
    </dgm:pt>
    <dgm:pt modelId="{48C56F5A-E51D-4510-9AA6-C76A455753F1}">
      <dgm:prSet/>
      <dgm:spPr/>
      <dgm:t>
        <a:bodyPr/>
        <a:lstStyle/>
        <a:p>
          <a:pPr>
            <a:lnSpc>
              <a:spcPct val="100000"/>
            </a:lnSpc>
          </a:pPr>
          <a:r>
            <a:rPr lang="fr-FR"/>
            <a:t>Atteindre des objectifs significatifs donne un sens et un but à la vie, menant à un épanouissement personnel durable.</a:t>
          </a:r>
          <a:endParaRPr lang="en-US"/>
        </a:p>
      </dgm:t>
    </dgm:pt>
    <dgm:pt modelId="{37B7B84C-0DDD-4867-B0A8-23B00124C6B3}" type="parTrans" cxnId="{42FCA203-14E2-4E35-84F0-867ED71767CE}">
      <dgm:prSet/>
      <dgm:spPr/>
      <dgm:t>
        <a:bodyPr/>
        <a:lstStyle/>
        <a:p>
          <a:endParaRPr lang="en-US"/>
        </a:p>
      </dgm:t>
    </dgm:pt>
    <dgm:pt modelId="{4D64CD70-7E86-4CDD-BC6A-E4AD506CD3FA}" type="sibTrans" cxnId="{42FCA203-14E2-4E35-84F0-867ED71767CE}">
      <dgm:prSet/>
      <dgm:spPr/>
      <dgm:t>
        <a:bodyPr/>
        <a:lstStyle/>
        <a:p>
          <a:endParaRPr lang="en-US"/>
        </a:p>
      </dgm:t>
    </dgm:pt>
    <dgm:pt modelId="{1A441E50-623E-A94C-9F79-18D5399F9D9C}" type="pres">
      <dgm:prSet presAssocID="{5483389A-C27A-41DB-ACA8-242CE34B099B}" presName="Name0" presStyleCnt="0">
        <dgm:presLayoutVars>
          <dgm:dir/>
          <dgm:resizeHandles val="exact"/>
        </dgm:presLayoutVars>
      </dgm:prSet>
      <dgm:spPr/>
    </dgm:pt>
    <dgm:pt modelId="{BF574C19-95D8-044B-911C-AC350D055EB8}" type="pres">
      <dgm:prSet presAssocID="{7C224782-BB83-44A5-BE8F-55E24BFAB3D0}" presName="compNode" presStyleCnt="0"/>
      <dgm:spPr/>
    </dgm:pt>
    <dgm:pt modelId="{879C4210-9083-3946-8392-66B7532D7FCA}" type="pres">
      <dgm:prSet presAssocID="{7C224782-BB83-44A5-BE8F-55E24BFAB3D0}" presName="pictRect" presStyleLbl="revTx" presStyleIdx="0" presStyleCnt="8">
        <dgm:presLayoutVars>
          <dgm:chMax val="0"/>
          <dgm:bulletEnabled/>
        </dgm:presLayoutVars>
      </dgm:prSet>
      <dgm:spPr/>
    </dgm:pt>
    <dgm:pt modelId="{8C1B1D44-F8CB-3F45-95A8-01DA14BB9B8F}" type="pres">
      <dgm:prSet presAssocID="{7C224782-BB83-44A5-BE8F-55E24BFAB3D0}" presName="textRect" presStyleLbl="revTx" presStyleIdx="1" presStyleCnt="8">
        <dgm:presLayoutVars>
          <dgm:bulletEnabled/>
        </dgm:presLayoutVars>
      </dgm:prSet>
      <dgm:spPr/>
    </dgm:pt>
    <dgm:pt modelId="{922E94D7-3C5B-224D-BB48-86101BA1D314}" type="pres">
      <dgm:prSet presAssocID="{D102F6A4-AC34-441F-9068-4B3096303E39}" presName="sibTrans" presStyleLbl="sibTrans2D1" presStyleIdx="0" presStyleCnt="0"/>
      <dgm:spPr/>
    </dgm:pt>
    <dgm:pt modelId="{FC506DD2-7ECA-E64C-AFE9-AA32BE5921D6}" type="pres">
      <dgm:prSet presAssocID="{85EFEC44-B799-4A1D-8784-906A4766BBA6}" presName="compNode" presStyleCnt="0"/>
      <dgm:spPr/>
    </dgm:pt>
    <dgm:pt modelId="{80B43BB9-924F-7B43-9249-6D8C07058A58}" type="pres">
      <dgm:prSet presAssocID="{85EFEC44-B799-4A1D-8784-906A4766BBA6}" presName="pictRect" presStyleLbl="revTx" presStyleIdx="2" presStyleCnt="8">
        <dgm:presLayoutVars>
          <dgm:chMax val="0"/>
          <dgm:bulletEnabled/>
        </dgm:presLayoutVars>
      </dgm:prSet>
      <dgm:spPr/>
    </dgm:pt>
    <dgm:pt modelId="{17610F65-DABA-DF4B-85E3-1BAA403B45A4}" type="pres">
      <dgm:prSet presAssocID="{85EFEC44-B799-4A1D-8784-906A4766BBA6}" presName="textRect" presStyleLbl="revTx" presStyleIdx="3" presStyleCnt="8">
        <dgm:presLayoutVars>
          <dgm:bulletEnabled/>
        </dgm:presLayoutVars>
      </dgm:prSet>
      <dgm:spPr/>
    </dgm:pt>
    <dgm:pt modelId="{A1DA1252-D5F1-EF41-AB4F-4ECF63A1E957}" type="pres">
      <dgm:prSet presAssocID="{A8EB1265-835A-473D-9A96-2C2CABFD61D2}" presName="sibTrans" presStyleLbl="sibTrans2D1" presStyleIdx="0" presStyleCnt="0"/>
      <dgm:spPr/>
    </dgm:pt>
    <dgm:pt modelId="{ADB7FE26-1868-2647-AFF4-05405137F2A2}" type="pres">
      <dgm:prSet presAssocID="{12B3B700-CBF1-4434-B1E1-37AB0F858256}" presName="compNode" presStyleCnt="0"/>
      <dgm:spPr/>
    </dgm:pt>
    <dgm:pt modelId="{7DBDD040-2759-9F4E-9E57-AB074E5C7036}" type="pres">
      <dgm:prSet presAssocID="{12B3B700-CBF1-4434-B1E1-37AB0F858256}" presName="pictRect" presStyleLbl="revTx" presStyleIdx="4" presStyleCnt="8">
        <dgm:presLayoutVars>
          <dgm:chMax val="0"/>
          <dgm:bulletEnabled/>
        </dgm:presLayoutVars>
      </dgm:prSet>
      <dgm:spPr/>
    </dgm:pt>
    <dgm:pt modelId="{9CCE8B3D-523B-FA42-A4EA-D3C6177C62CF}" type="pres">
      <dgm:prSet presAssocID="{12B3B700-CBF1-4434-B1E1-37AB0F858256}" presName="textRect" presStyleLbl="revTx" presStyleIdx="5" presStyleCnt="8">
        <dgm:presLayoutVars>
          <dgm:bulletEnabled/>
        </dgm:presLayoutVars>
      </dgm:prSet>
      <dgm:spPr/>
    </dgm:pt>
    <dgm:pt modelId="{6F32B06F-0D68-014B-8D62-C968E65F40AB}" type="pres">
      <dgm:prSet presAssocID="{1E764047-739B-4F85-85E5-F4236A375665}" presName="sibTrans" presStyleLbl="sibTrans2D1" presStyleIdx="0" presStyleCnt="0"/>
      <dgm:spPr/>
    </dgm:pt>
    <dgm:pt modelId="{EB71AADF-C70F-4E40-BD13-0ED7AA863A04}" type="pres">
      <dgm:prSet presAssocID="{F95174BD-3809-46EB-850D-0EC21C95310A}" presName="compNode" presStyleCnt="0"/>
      <dgm:spPr/>
    </dgm:pt>
    <dgm:pt modelId="{7D28FC39-B0DD-CB4A-B451-54C5D67C56BA}" type="pres">
      <dgm:prSet presAssocID="{F95174BD-3809-46EB-850D-0EC21C95310A}" presName="pictRect" presStyleLbl="revTx" presStyleIdx="6" presStyleCnt="8">
        <dgm:presLayoutVars>
          <dgm:chMax val="0"/>
          <dgm:bulletEnabled/>
        </dgm:presLayoutVars>
      </dgm:prSet>
      <dgm:spPr/>
    </dgm:pt>
    <dgm:pt modelId="{218746DE-0461-0340-B7F0-3FA6B7B583AF}" type="pres">
      <dgm:prSet presAssocID="{F95174BD-3809-46EB-850D-0EC21C95310A}" presName="textRect" presStyleLbl="revTx" presStyleIdx="7" presStyleCnt="8">
        <dgm:presLayoutVars>
          <dgm:bulletEnabled/>
        </dgm:presLayoutVars>
      </dgm:prSet>
      <dgm:spPr/>
    </dgm:pt>
  </dgm:ptLst>
  <dgm:cxnLst>
    <dgm:cxn modelId="{DB4CE000-75BD-F243-B037-DA89AC3C23D4}" type="presOf" srcId="{F95174BD-3809-46EB-850D-0EC21C95310A}" destId="{7D28FC39-B0DD-CB4A-B451-54C5D67C56BA}" srcOrd="0" destOrd="0" presId="urn:microsoft.com/office/officeart/2024/3/layout/hArchList1"/>
    <dgm:cxn modelId="{42FCA203-14E2-4E35-84F0-867ED71767CE}" srcId="{F95174BD-3809-46EB-850D-0EC21C95310A}" destId="{48C56F5A-E51D-4510-9AA6-C76A455753F1}" srcOrd="0" destOrd="0" parTransId="{37B7B84C-0DDD-4867-B0A8-23B00124C6B3}" sibTransId="{4D64CD70-7E86-4CDD-BC6A-E4AD506CD3FA}"/>
    <dgm:cxn modelId="{8C9E9907-DD78-48FF-B47E-5F31DCB96343}" srcId="{12B3B700-CBF1-4434-B1E1-37AB0F858256}" destId="{E745E8A5-9FA1-42EF-B15D-D02523848A34}" srcOrd="0" destOrd="0" parTransId="{000F2D25-94B6-4C96-890E-49652F68CEEC}" sibTransId="{74CBF415-5E82-4F77-A4CD-084A662777E9}"/>
    <dgm:cxn modelId="{DF524111-4A3A-9F40-BEF9-B86944413D7E}" type="presOf" srcId="{1E764047-739B-4F85-85E5-F4236A375665}" destId="{6F32B06F-0D68-014B-8D62-C968E65F40AB}" srcOrd="0" destOrd="0" presId="urn:microsoft.com/office/officeart/2024/3/layout/hArchList1"/>
    <dgm:cxn modelId="{2AF38612-B0FD-475F-8817-D3632E4B1582}" srcId="{5483389A-C27A-41DB-ACA8-242CE34B099B}" destId="{7C224782-BB83-44A5-BE8F-55E24BFAB3D0}" srcOrd="0" destOrd="0" parTransId="{F7AA1AAA-71A0-4F5E-8A49-6029318D6974}" sibTransId="{D102F6A4-AC34-441F-9068-4B3096303E39}"/>
    <dgm:cxn modelId="{6460E227-5115-4162-BC1C-A8974691779D}" srcId="{85EFEC44-B799-4A1D-8784-906A4766BBA6}" destId="{CE326D3F-8F6F-43EA-9BD4-9C21CA33B329}" srcOrd="0" destOrd="0" parTransId="{0A90BF29-69FF-4AC2-BA19-3CA4B55B0B2D}" sibTransId="{26AF1705-F139-4BB6-8EDF-A2660374F0AB}"/>
    <dgm:cxn modelId="{EEEB4233-5708-9B4E-8ED6-180F3FC34679}" type="presOf" srcId="{7C224782-BB83-44A5-BE8F-55E24BFAB3D0}" destId="{879C4210-9083-3946-8392-66B7532D7FCA}" srcOrd="0" destOrd="0" presId="urn:microsoft.com/office/officeart/2024/3/layout/hArchList1"/>
    <dgm:cxn modelId="{5D58A347-0777-E84B-BE31-A7F1DA8C0CEF}" type="presOf" srcId="{A8EB1265-835A-473D-9A96-2C2CABFD61D2}" destId="{A1DA1252-D5F1-EF41-AB4F-4ECF63A1E957}" srcOrd="0" destOrd="0" presId="urn:microsoft.com/office/officeart/2024/3/layout/hArchList1"/>
    <dgm:cxn modelId="{7EF69B4C-2EF8-4F0C-8BBD-9D214944D185}" srcId="{5483389A-C27A-41DB-ACA8-242CE34B099B}" destId="{F95174BD-3809-46EB-850D-0EC21C95310A}" srcOrd="3" destOrd="0" parTransId="{6713D41E-2003-4062-AEE0-BDE124909C08}" sibTransId="{5639E6E7-139E-42DC-904F-4829D3F5B1B5}"/>
    <dgm:cxn modelId="{5FB7215D-DBF3-D748-966E-C2B6B1C8EB19}" type="presOf" srcId="{E745E8A5-9FA1-42EF-B15D-D02523848A34}" destId="{9CCE8B3D-523B-FA42-A4EA-D3C6177C62CF}" srcOrd="0" destOrd="0" presId="urn:microsoft.com/office/officeart/2024/3/layout/hArchList1"/>
    <dgm:cxn modelId="{D700DA73-5287-8E40-BA27-6676198E9CA0}" type="presOf" srcId="{85EFEC44-B799-4A1D-8784-906A4766BBA6}" destId="{80B43BB9-924F-7B43-9249-6D8C07058A58}" srcOrd="0" destOrd="0" presId="urn:microsoft.com/office/officeart/2024/3/layout/hArchList1"/>
    <dgm:cxn modelId="{02FA5D77-2CBC-524C-938D-5118F37CB79A}" type="presOf" srcId="{12B3B700-CBF1-4434-B1E1-37AB0F858256}" destId="{7DBDD040-2759-9F4E-9E57-AB074E5C7036}" srcOrd="0" destOrd="0" presId="urn:microsoft.com/office/officeart/2024/3/layout/hArchList1"/>
    <dgm:cxn modelId="{D3C86497-728F-AE47-8B4A-51604DDC2352}" type="presOf" srcId="{DD744A14-058F-4DE1-AD3D-573E20ABE392}" destId="{8C1B1D44-F8CB-3F45-95A8-01DA14BB9B8F}" srcOrd="0" destOrd="0" presId="urn:microsoft.com/office/officeart/2024/3/layout/hArchList1"/>
    <dgm:cxn modelId="{291E4C9C-9E0F-448F-B08C-9A2A1A0E9FE7}" srcId="{5483389A-C27A-41DB-ACA8-242CE34B099B}" destId="{12B3B700-CBF1-4434-B1E1-37AB0F858256}" srcOrd="2" destOrd="0" parTransId="{D81E6AEC-EAEB-4224-8EBB-0B7825F51AC7}" sibTransId="{1E764047-739B-4F85-85E5-F4236A375665}"/>
    <dgm:cxn modelId="{8ED623AA-6011-394E-B7AB-47F06E563187}" type="presOf" srcId="{5483389A-C27A-41DB-ACA8-242CE34B099B}" destId="{1A441E50-623E-A94C-9F79-18D5399F9D9C}" srcOrd="0" destOrd="0" presId="urn:microsoft.com/office/officeart/2024/3/layout/hArchList1"/>
    <dgm:cxn modelId="{25DFF1AF-40F5-4A03-A81C-61BEA687D0AF}" srcId="{5483389A-C27A-41DB-ACA8-242CE34B099B}" destId="{85EFEC44-B799-4A1D-8784-906A4766BBA6}" srcOrd="1" destOrd="0" parTransId="{2B903BDD-9359-4536-A9D5-C7AC3A51D43D}" sibTransId="{A8EB1265-835A-473D-9A96-2C2CABFD61D2}"/>
    <dgm:cxn modelId="{47FC45BB-0AFB-8F45-AD93-049CE31C9DD1}" type="presOf" srcId="{D102F6A4-AC34-441F-9068-4B3096303E39}" destId="{922E94D7-3C5B-224D-BB48-86101BA1D314}" srcOrd="0" destOrd="0" presId="urn:microsoft.com/office/officeart/2024/3/layout/hArchList1"/>
    <dgm:cxn modelId="{CD2DC9C0-F357-7949-8274-504BA8E95C14}" type="presOf" srcId="{CE326D3F-8F6F-43EA-9BD4-9C21CA33B329}" destId="{17610F65-DABA-DF4B-85E3-1BAA403B45A4}" srcOrd="0" destOrd="0" presId="urn:microsoft.com/office/officeart/2024/3/layout/hArchList1"/>
    <dgm:cxn modelId="{90FB64DF-8877-40DA-BDB7-8BC933A5C70A}" srcId="{7C224782-BB83-44A5-BE8F-55E24BFAB3D0}" destId="{DD744A14-058F-4DE1-AD3D-573E20ABE392}" srcOrd="0" destOrd="0" parTransId="{2593FBF1-7660-4137-A9D9-1427707D49AC}" sibTransId="{99B8751A-9CD1-45B5-B2BA-7A9D19D38A82}"/>
    <dgm:cxn modelId="{098D58F1-018E-394B-8058-A8F52CDB7965}" type="presOf" srcId="{48C56F5A-E51D-4510-9AA6-C76A455753F1}" destId="{218746DE-0461-0340-B7F0-3FA6B7B583AF}" srcOrd="0" destOrd="0" presId="urn:microsoft.com/office/officeart/2024/3/layout/hArchList1"/>
    <dgm:cxn modelId="{2D1FE3FE-7CDB-3045-8875-A5CB218D1C3B}" type="presParOf" srcId="{1A441E50-623E-A94C-9F79-18D5399F9D9C}" destId="{BF574C19-95D8-044B-911C-AC350D055EB8}" srcOrd="0" destOrd="0" presId="urn:microsoft.com/office/officeart/2024/3/layout/hArchList1"/>
    <dgm:cxn modelId="{6348B179-4794-9742-BD8D-CF5D5FE60ED5}" type="presParOf" srcId="{BF574C19-95D8-044B-911C-AC350D055EB8}" destId="{879C4210-9083-3946-8392-66B7532D7FCA}" srcOrd="0" destOrd="0" presId="urn:microsoft.com/office/officeart/2024/3/layout/hArchList1"/>
    <dgm:cxn modelId="{F204636B-BBFE-1C4F-8045-625615E562A8}" type="presParOf" srcId="{BF574C19-95D8-044B-911C-AC350D055EB8}" destId="{8C1B1D44-F8CB-3F45-95A8-01DA14BB9B8F}" srcOrd="1" destOrd="0" presId="urn:microsoft.com/office/officeart/2024/3/layout/hArchList1"/>
    <dgm:cxn modelId="{8895016F-2969-3042-8B4C-DF7172D42DE8}" type="presParOf" srcId="{1A441E50-623E-A94C-9F79-18D5399F9D9C}" destId="{922E94D7-3C5B-224D-BB48-86101BA1D314}" srcOrd="1" destOrd="0" presId="urn:microsoft.com/office/officeart/2024/3/layout/hArchList1"/>
    <dgm:cxn modelId="{6685713E-2B5A-A049-8AAB-31323B2194A1}" type="presParOf" srcId="{1A441E50-623E-A94C-9F79-18D5399F9D9C}" destId="{FC506DD2-7ECA-E64C-AFE9-AA32BE5921D6}" srcOrd="2" destOrd="0" presId="urn:microsoft.com/office/officeart/2024/3/layout/hArchList1"/>
    <dgm:cxn modelId="{434181F9-024D-4C49-9BAC-726C8ED568BB}" type="presParOf" srcId="{FC506DD2-7ECA-E64C-AFE9-AA32BE5921D6}" destId="{80B43BB9-924F-7B43-9249-6D8C07058A58}" srcOrd="0" destOrd="0" presId="urn:microsoft.com/office/officeart/2024/3/layout/hArchList1"/>
    <dgm:cxn modelId="{2C7261E5-E06C-7540-849D-5AC248EA73E5}" type="presParOf" srcId="{FC506DD2-7ECA-E64C-AFE9-AA32BE5921D6}" destId="{17610F65-DABA-DF4B-85E3-1BAA403B45A4}" srcOrd="1" destOrd="0" presId="urn:microsoft.com/office/officeart/2024/3/layout/hArchList1"/>
    <dgm:cxn modelId="{0477D784-53A9-4344-B9A1-4E314CC260E0}" type="presParOf" srcId="{1A441E50-623E-A94C-9F79-18D5399F9D9C}" destId="{A1DA1252-D5F1-EF41-AB4F-4ECF63A1E957}" srcOrd="3" destOrd="0" presId="urn:microsoft.com/office/officeart/2024/3/layout/hArchList1"/>
    <dgm:cxn modelId="{409E238C-E7D1-0047-A30D-081A02584C29}" type="presParOf" srcId="{1A441E50-623E-A94C-9F79-18D5399F9D9C}" destId="{ADB7FE26-1868-2647-AFF4-05405137F2A2}" srcOrd="4" destOrd="0" presId="urn:microsoft.com/office/officeart/2024/3/layout/hArchList1"/>
    <dgm:cxn modelId="{C3DF59A9-78C9-5643-BD7A-DC16E6AC6BA4}" type="presParOf" srcId="{ADB7FE26-1868-2647-AFF4-05405137F2A2}" destId="{7DBDD040-2759-9F4E-9E57-AB074E5C7036}" srcOrd="0" destOrd="0" presId="urn:microsoft.com/office/officeart/2024/3/layout/hArchList1"/>
    <dgm:cxn modelId="{15775566-67FD-5840-B06E-0A4C1C61EB14}" type="presParOf" srcId="{ADB7FE26-1868-2647-AFF4-05405137F2A2}" destId="{9CCE8B3D-523B-FA42-A4EA-D3C6177C62CF}" srcOrd="1" destOrd="0" presId="urn:microsoft.com/office/officeart/2024/3/layout/hArchList1"/>
    <dgm:cxn modelId="{BD5FD131-6AA0-044B-91DD-855E60896134}" type="presParOf" srcId="{1A441E50-623E-A94C-9F79-18D5399F9D9C}" destId="{6F32B06F-0D68-014B-8D62-C968E65F40AB}" srcOrd="5" destOrd="0" presId="urn:microsoft.com/office/officeart/2024/3/layout/hArchList1"/>
    <dgm:cxn modelId="{22B637BB-8908-0B4A-AF2C-29E07C10987F}" type="presParOf" srcId="{1A441E50-623E-A94C-9F79-18D5399F9D9C}" destId="{EB71AADF-C70F-4E40-BD13-0ED7AA863A04}" srcOrd="6" destOrd="0" presId="urn:microsoft.com/office/officeart/2024/3/layout/hArchList1"/>
    <dgm:cxn modelId="{A9DF48F9-B476-E645-AD3D-87D804D056D8}" type="presParOf" srcId="{EB71AADF-C70F-4E40-BD13-0ED7AA863A04}" destId="{7D28FC39-B0DD-CB4A-B451-54C5D67C56BA}" srcOrd="0" destOrd="0" presId="urn:microsoft.com/office/officeart/2024/3/layout/hArchList1"/>
    <dgm:cxn modelId="{0CF520CD-9D2C-4B4B-AEE2-8F86E3BAA3D4}" type="presParOf" srcId="{EB71AADF-C70F-4E40-BD13-0ED7AA863A04}" destId="{218746DE-0461-0340-B7F0-3FA6B7B583A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B5F56-046A-487D-941D-3C34D1B5E385}">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1653" r="22094" b="-4"/>
          <a:stretch/>
        </a:blipFill>
        <a:ln>
          <a:noFill/>
        </a:ln>
        <a:effectLst/>
      </dsp:spPr>
      <dsp:style>
        <a:lnRef idx="0">
          <a:scrgbClr r="0" g="0" b="0"/>
        </a:lnRef>
        <a:fillRef idx="3">
          <a:scrgbClr r="0" g="0" b="0"/>
        </a:fillRef>
        <a:effectRef idx="2">
          <a:scrgbClr r="0" g="0" b="0"/>
        </a:effectRef>
        <a:fontRef idx="minor">
          <a:schemeClr val="lt1"/>
        </a:fontRef>
      </dsp:style>
    </dsp:sp>
    <dsp:sp modelId="{20C888CA-67EC-43D8-AF8F-D735FE794D5F}">
      <dsp:nvSpPr>
        <dsp:cNvPr id="0" name=""/>
        <dsp:cNvSpPr/>
      </dsp:nvSpPr>
      <dsp:spPr>
        <a:xfrm>
          <a:off x="2034553" y="0"/>
          <a:ext cx="4155226" cy="64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Importance du développement des compétences</a:t>
          </a:r>
        </a:p>
      </dsp:txBody>
      <dsp:txXfrm>
        <a:off x="2034553" y="0"/>
        <a:ext cx="4155226" cy="646903"/>
      </dsp:txXfrm>
    </dsp:sp>
    <dsp:sp modelId="{30602492-5310-43CE-8E7D-6ACB5F1810E4}">
      <dsp:nvSpPr>
        <dsp:cNvPr id="0" name=""/>
        <dsp:cNvSpPr/>
      </dsp:nvSpPr>
      <dsp:spPr>
        <a:xfrm>
          <a:off x="2034553" y="646903"/>
          <a:ext cx="4155226" cy="119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Le développement des compétences est essentiel pour améliorer la performance individuelle et collective dans un environnement professionnel et personnel.</a:t>
          </a:r>
        </a:p>
      </dsp:txBody>
      <dsp:txXfrm>
        <a:off x="2034553" y="646903"/>
        <a:ext cx="4155226" cy="1191620"/>
      </dsp:txXfrm>
    </dsp:sp>
    <dsp:sp modelId="{46EC5762-3869-4709-8733-1427100C8DE7}">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r="-8" b="-8"/>
          <a:stretch/>
        </a:blipFill>
        <a:ln>
          <a:noFill/>
        </a:ln>
        <a:effectLst/>
      </dsp:spPr>
      <dsp:style>
        <a:lnRef idx="0">
          <a:scrgbClr r="0" g="0" b="0"/>
        </a:lnRef>
        <a:fillRef idx="3">
          <a:scrgbClr r="0" g="0" b="0"/>
        </a:fillRef>
        <a:effectRef idx="2">
          <a:scrgbClr r="0" g="0" b="0"/>
        </a:effectRef>
        <a:fontRef idx="minor">
          <a:schemeClr val="lt1"/>
        </a:fontRef>
      </dsp:style>
    </dsp:sp>
    <dsp:sp modelId="{C81AE736-C418-4205-A5C6-68E493E415F2}">
      <dsp:nvSpPr>
        <dsp:cNvPr id="0" name=""/>
        <dsp:cNvSpPr/>
      </dsp:nvSpPr>
      <dsp:spPr>
        <a:xfrm>
          <a:off x="2034553" y="2002917"/>
          <a:ext cx="4155226" cy="64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Acquisition de nouvelles compétences</a:t>
          </a:r>
        </a:p>
      </dsp:txBody>
      <dsp:txXfrm>
        <a:off x="2034553" y="2002917"/>
        <a:ext cx="4155226" cy="646903"/>
      </dsp:txXfrm>
    </dsp:sp>
    <dsp:sp modelId="{35C29CE9-F133-42D6-9442-AB4799AF8998}">
      <dsp:nvSpPr>
        <dsp:cNvPr id="0" name=""/>
        <dsp:cNvSpPr/>
      </dsp:nvSpPr>
      <dsp:spPr>
        <a:xfrm>
          <a:off x="2034553" y="2649821"/>
          <a:ext cx="4155226" cy="119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Acquérir de nouvelles compétences permet aux individus de s'adapter aux changements et de saisir des opportunités dans leur carrière.</a:t>
          </a:r>
        </a:p>
      </dsp:txBody>
      <dsp:txXfrm>
        <a:off x="2034553" y="2649821"/>
        <a:ext cx="4155226" cy="1191620"/>
      </dsp:txXfrm>
    </dsp:sp>
    <dsp:sp modelId="{A62043AF-3658-4830-A909-3DEB49E510E0}">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3250" r="1" b="2"/>
          <a:stretch/>
        </a:blipFill>
        <a:ln>
          <a:noFill/>
        </a:ln>
        <a:effectLst/>
      </dsp:spPr>
      <dsp:style>
        <a:lnRef idx="0">
          <a:scrgbClr r="0" g="0" b="0"/>
        </a:lnRef>
        <a:fillRef idx="3">
          <a:scrgbClr r="0" g="0" b="0"/>
        </a:fillRef>
        <a:effectRef idx="2">
          <a:scrgbClr r="0" g="0" b="0"/>
        </a:effectRef>
        <a:fontRef idx="minor">
          <a:schemeClr val="lt1"/>
        </a:fontRef>
      </dsp:style>
    </dsp:sp>
    <dsp:sp modelId="{496972D4-6C2B-4C9B-8346-7F7BB6964FED}">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Préparation aux défis</a:t>
          </a:r>
        </a:p>
      </dsp:txBody>
      <dsp:txXfrm>
        <a:off x="2034553" y="4005834"/>
        <a:ext cx="4155226" cy="370034"/>
      </dsp:txXfrm>
    </dsp:sp>
    <dsp:sp modelId="{0B40BC61-DC91-44EB-BE49-D9E32AE0052B}">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Le développement des compétences aide à préparer les individus à affronter des défis, en renforçant leur confiance et leur résilience.</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830F3-C112-491B-8A23-3A37D5AD7FE2}">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6502" r="12745" b="-3"/>
          <a:stretch/>
        </a:blipFill>
        <a:ln>
          <a:noFill/>
        </a:ln>
        <a:effectLst/>
      </dsp:spPr>
      <dsp:style>
        <a:lnRef idx="0">
          <a:scrgbClr r="0" g="0" b="0"/>
        </a:lnRef>
        <a:fillRef idx="3">
          <a:scrgbClr r="0" g="0" b="0"/>
        </a:fillRef>
        <a:effectRef idx="2">
          <a:scrgbClr r="0" g="0" b="0"/>
        </a:effectRef>
        <a:fontRef idx="minor">
          <a:schemeClr val="lt1"/>
        </a:fontRef>
      </dsp:style>
    </dsp:sp>
    <dsp:sp modelId="{5B02349C-2A2B-4876-931D-6E41E3A35080}">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Simplification de l'espace</a:t>
          </a:r>
        </a:p>
      </dsp:txBody>
      <dsp:txXfrm>
        <a:off x="2034553" y="0"/>
        <a:ext cx="4155226" cy="370034"/>
      </dsp:txXfrm>
    </dsp:sp>
    <dsp:sp modelId="{7BAD5120-FE4B-432A-833F-43A713830580}">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La simplification de l'espace consiste à réduire le désordre et à garder seulement les éléments essentiels, ce qui améliore la clarté mentale.</a:t>
          </a:r>
        </a:p>
      </dsp:txBody>
      <dsp:txXfrm>
        <a:off x="2034553" y="370034"/>
        <a:ext cx="4155226" cy="1484518"/>
      </dsp:txXfrm>
    </dsp:sp>
    <dsp:sp modelId="{614E57A4-67BB-43F1-BB45-35FE42490070}">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1984" r="13763" b="-5"/>
          <a:stretch/>
        </a:blipFill>
        <a:ln>
          <a:noFill/>
        </a:ln>
        <a:effectLst/>
      </dsp:spPr>
      <dsp:style>
        <a:lnRef idx="0">
          <a:scrgbClr r="0" g="0" b="0"/>
        </a:lnRef>
        <a:fillRef idx="3">
          <a:scrgbClr r="0" g="0" b="0"/>
        </a:fillRef>
        <a:effectRef idx="2">
          <a:scrgbClr r="0" g="0" b="0"/>
        </a:effectRef>
        <a:fontRef idx="minor">
          <a:schemeClr val="lt1"/>
        </a:fontRef>
      </dsp:style>
    </dsp:sp>
    <dsp:sp modelId="{1338F0DA-3E92-4233-A3E4-9CAE32EA3989}">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Catégorisation des objets</a:t>
          </a:r>
        </a:p>
      </dsp:txBody>
      <dsp:txXfrm>
        <a:off x="2034553" y="2002917"/>
        <a:ext cx="4155226" cy="370034"/>
      </dsp:txXfrm>
    </dsp:sp>
    <dsp:sp modelId="{B4A4832F-31A4-47C0-A2DE-D266E9953DFE}">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La catégorisation permet d'organiser les objets par type ou fonction, facilitant ainsi leur accès et leur utilisation au quotidien.</a:t>
          </a:r>
        </a:p>
      </dsp:txBody>
      <dsp:txXfrm>
        <a:off x="2034553" y="2372952"/>
        <a:ext cx="4155226" cy="1484518"/>
      </dsp:txXfrm>
    </dsp:sp>
    <dsp:sp modelId="{2C70A2CE-A441-458B-BC8F-BE314A255DB4}">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0295" r="2956" b="2"/>
          <a:stretch/>
        </a:blipFill>
        <a:ln>
          <a:noFill/>
        </a:ln>
        <a:effectLst/>
      </dsp:spPr>
      <dsp:style>
        <a:lnRef idx="0">
          <a:scrgbClr r="0" g="0" b="0"/>
        </a:lnRef>
        <a:fillRef idx="3">
          <a:scrgbClr r="0" g="0" b="0"/>
        </a:fillRef>
        <a:effectRef idx="2">
          <a:scrgbClr r="0" g="0" b="0"/>
        </a:effectRef>
        <a:fontRef idx="minor">
          <a:schemeClr val="lt1"/>
        </a:fontRef>
      </dsp:style>
    </dsp:sp>
    <dsp:sp modelId="{47BCF2E4-DE19-4332-A355-2C8C27616E8A}">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Optimisation des espaces</a:t>
          </a:r>
        </a:p>
      </dsp:txBody>
      <dsp:txXfrm>
        <a:off x="2034553" y="4005834"/>
        <a:ext cx="4155226" cy="370034"/>
      </dsp:txXfrm>
    </dsp:sp>
    <dsp:sp modelId="{E628AFE2-2835-4246-A426-C124A981E342}">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L'optimisation des espaces implique l'utilisation efficace de chaque mètre carré, créant des zones fonctionnelles et agréables à vivre.</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4210-9083-3946-8392-66B7532D7FCA}">
      <dsp:nvSpPr>
        <dsp:cNvPr id="0" name=""/>
        <dsp:cNvSpPr/>
      </dsp:nvSpPr>
      <dsp:spPr>
        <a:xfrm>
          <a:off x="0" y="0"/>
          <a:ext cx="2531191" cy="63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Catalyseur de changement</a:t>
          </a:r>
          <a:endParaRPr lang="en-US" sz="1800" kern="1200"/>
        </a:p>
      </dsp:txBody>
      <dsp:txXfrm>
        <a:off x="0" y="0"/>
        <a:ext cx="2531191" cy="631859"/>
      </dsp:txXfrm>
    </dsp:sp>
    <dsp:sp modelId="{8C1B1D44-F8CB-3F45-95A8-01DA14BB9B8F}">
      <dsp:nvSpPr>
        <dsp:cNvPr id="0" name=""/>
        <dsp:cNvSpPr/>
      </dsp:nvSpPr>
      <dsp:spPr>
        <a:xfrm>
          <a:off x="0" y="631859"/>
          <a:ext cx="2531191" cy="1875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Le coaching en développement personnel aide les individus à provoquer des changements positifs dans leur vie, en identifiant et en surmontant les obstacles.</a:t>
          </a:r>
          <a:endParaRPr lang="en-US" sz="1400" kern="1200"/>
        </a:p>
      </dsp:txBody>
      <dsp:txXfrm>
        <a:off x="0" y="631859"/>
        <a:ext cx="2531191" cy="1875755"/>
      </dsp:txXfrm>
    </dsp:sp>
    <dsp:sp modelId="{80B43BB9-924F-7B43-9249-6D8C07058A58}">
      <dsp:nvSpPr>
        <dsp:cNvPr id="0" name=""/>
        <dsp:cNvSpPr/>
      </dsp:nvSpPr>
      <dsp:spPr>
        <a:xfrm>
          <a:off x="2784310" y="0"/>
          <a:ext cx="2531191" cy="63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Amélioration de la confiance</a:t>
          </a:r>
          <a:endParaRPr lang="en-US" sz="1800" kern="1200"/>
        </a:p>
      </dsp:txBody>
      <dsp:txXfrm>
        <a:off x="2784310" y="0"/>
        <a:ext cx="2531191" cy="631859"/>
      </dsp:txXfrm>
    </dsp:sp>
    <dsp:sp modelId="{17610F65-DABA-DF4B-85E3-1BAA403B45A4}">
      <dsp:nvSpPr>
        <dsp:cNvPr id="0" name=""/>
        <dsp:cNvSpPr/>
      </dsp:nvSpPr>
      <dsp:spPr>
        <a:xfrm>
          <a:off x="2784310" y="631859"/>
          <a:ext cx="2531191" cy="1875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En travaillant avec un coach, les personnes peuvent construire leur confiance en elles, ce qui est essentiel pour atteindre leurs objectifs.</a:t>
          </a:r>
          <a:endParaRPr lang="en-US" sz="1400" kern="1200"/>
        </a:p>
      </dsp:txBody>
      <dsp:txXfrm>
        <a:off x="2784310" y="631859"/>
        <a:ext cx="2531191" cy="1875755"/>
      </dsp:txXfrm>
    </dsp:sp>
    <dsp:sp modelId="{7DBDD040-2759-9F4E-9E57-AB074E5C7036}">
      <dsp:nvSpPr>
        <dsp:cNvPr id="0" name=""/>
        <dsp:cNvSpPr/>
      </dsp:nvSpPr>
      <dsp:spPr>
        <a:xfrm>
          <a:off x="5568620" y="0"/>
          <a:ext cx="2531191" cy="63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Gestion du stress</a:t>
          </a:r>
          <a:endParaRPr lang="en-US" sz="1800" kern="1200"/>
        </a:p>
      </dsp:txBody>
      <dsp:txXfrm>
        <a:off x="5568620" y="0"/>
        <a:ext cx="2531191" cy="631859"/>
      </dsp:txXfrm>
    </dsp:sp>
    <dsp:sp modelId="{9CCE8B3D-523B-FA42-A4EA-D3C6177C62CF}">
      <dsp:nvSpPr>
        <dsp:cNvPr id="0" name=""/>
        <dsp:cNvSpPr/>
      </dsp:nvSpPr>
      <dsp:spPr>
        <a:xfrm>
          <a:off x="5568620" y="631859"/>
          <a:ext cx="2531191" cy="1875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Le coaching aide également à développer des techniques efficaces pour gérer le stress et améliorer le bien-être mental.</a:t>
          </a:r>
          <a:endParaRPr lang="en-US" sz="1400" kern="1200"/>
        </a:p>
      </dsp:txBody>
      <dsp:txXfrm>
        <a:off x="5568620" y="631859"/>
        <a:ext cx="2531191" cy="1875755"/>
      </dsp:txXfrm>
    </dsp:sp>
    <dsp:sp modelId="{7D28FC39-B0DD-CB4A-B451-54C5D67C56BA}">
      <dsp:nvSpPr>
        <dsp:cNvPr id="0" name=""/>
        <dsp:cNvSpPr/>
      </dsp:nvSpPr>
      <dsp:spPr>
        <a:xfrm>
          <a:off x="8352931" y="0"/>
          <a:ext cx="2531191" cy="63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Objectifs significatifs</a:t>
          </a:r>
          <a:endParaRPr lang="en-US" sz="1800" kern="1200"/>
        </a:p>
      </dsp:txBody>
      <dsp:txXfrm>
        <a:off x="8352931" y="0"/>
        <a:ext cx="2531191" cy="631859"/>
      </dsp:txXfrm>
    </dsp:sp>
    <dsp:sp modelId="{218746DE-0461-0340-B7F0-3FA6B7B583AF}">
      <dsp:nvSpPr>
        <dsp:cNvPr id="0" name=""/>
        <dsp:cNvSpPr/>
      </dsp:nvSpPr>
      <dsp:spPr>
        <a:xfrm>
          <a:off x="8352931" y="631859"/>
          <a:ext cx="2531191" cy="1875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a:t>Atteindre des objectifs significatifs donne un sens et un but à la vie, menant à un épanouissement personnel durable.</a:t>
          </a:r>
          <a:endParaRPr lang="en-US" sz="1400" kern="1200"/>
        </a:p>
      </dsp:txBody>
      <dsp:txXfrm>
        <a:off x="8352931" y="631859"/>
        <a:ext cx="2531191" cy="187575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B8F99-A0E1-0F49-8667-2ABFDE6167AD}" type="datetimeFigureOut">
              <a:rPr lang="fr-FR" smtClean="0"/>
              <a:t>29/03/2025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9309C-B61D-9146-B82A-CC1E179D1A8B}" type="slidenum">
              <a:rPr lang="fr-FR" smtClean="0"/>
              <a:t>‹N°›</a:t>
            </a:fld>
            <a:endParaRPr lang="fr-FR"/>
          </a:p>
        </p:txBody>
      </p:sp>
    </p:spTree>
    <p:extLst>
      <p:ext uri="{BB962C8B-B14F-4D97-AF65-F5344CB8AC3E}">
        <p14:creationId xmlns:p14="http://schemas.microsoft.com/office/powerpoint/2010/main" val="29704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contenu généré par l’IA peut être incorrect.
---
Le coaching en développement personnel est un outil puissant qui aide les individus à réaliser leur potentiel et à atteindre un épanouissement personnel. Cette présentation abordera les différentes facettes du coaching, ses domaines d'application et l'impact positif qu'il peut avoir sur la vie des personnes.
</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a:t>
            </a:fld>
            <a:endParaRPr lang="fr-FR"/>
          </a:p>
        </p:txBody>
      </p:sp>
    </p:spTree>
    <p:extLst>
      <p:ext uri="{BB962C8B-B14F-4D97-AF65-F5344CB8AC3E}">
        <p14:creationId xmlns:p14="http://schemas.microsoft.com/office/powerpoint/2010/main" val="47593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gestion du temps est cruciale dans le développement personnel. Les techniques d'organisation personnelle aident à maximiser la productivité, à réduire le stress et à assurer un équilibre entre vie professionnelle et vie personnelle.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10</a:t>
            </a:fld>
            <a:endParaRPr lang="fr-FR"/>
          </a:p>
        </p:txBody>
      </p:sp>
    </p:spTree>
    <p:extLst>
      <p:ext uri="{BB962C8B-B14F-4D97-AF65-F5344CB8AC3E}">
        <p14:creationId xmlns:p14="http://schemas.microsoft.com/office/powerpoint/2010/main" val="293075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L'organisation à domicile est un domaine souvent négligé du développement personnel. Cette section se concentrera sur les méthodes pour désencombrer et optimiser l'espace de vie, ainsi que sur les avantages mentaux qui en découlent.</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11</a:t>
            </a:fld>
            <a:endParaRPr lang="fr-FR"/>
          </a:p>
        </p:txBody>
      </p:sp>
    </p:spTree>
    <p:extLst>
      <p:ext uri="{BB962C8B-B14F-4D97-AF65-F5344CB8AC3E}">
        <p14:creationId xmlns:p14="http://schemas.microsoft.com/office/powerpoint/2010/main" val="97166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Les principes fondamentaux de l'organisation domestique incluent la simplification, la catégorisation et l'optimisation des espaces. Ces méthodes aident à créer un environnement de vie plus agréable et fonctionnel.</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12</a:t>
            </a:fld>
            <a:endParaRPr lang="fr-FR"/>
          </a:p>
        </p:txBody>
      </p:sp>
    </p:spTree>
    <p:extLst>
      <p:ext uri="{BB962C8B-B14F-4D97-AF65-F5344CB8AC3E}">
        <p14:creationId xmlns:p14="http://schemas.microsoft.com/office/powerpoint/2010/main" val="73624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Désencombrer son espace de vie peut avoir un impact significatif sur le bien-être mental. Nous aborderons des techniques pratiques pour réduire le désordre et rendre les espaces plus utilisables et apaisants.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13</a:t>
            </a:fld>
            <a:endParaRPr lang="fr-FR"/>
          </a:p>
        </p:txBody>
      </p:sp>
    </p:spTree>
    <p:extLst>
      <p:ext uri="{BB962C8B-B14F-4D97-AF65-F5344CB8AC3E}">
        <p14:creationId xmlns:p14="http://schemas.microsoft.com/office/powerpoint/2010/main" val="242084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Un environnement bien organisé peut réduire le stress et favoriser un état d'esprit positif. Nous examinerons comment l'organisation de l'espace de vie influence les émotions et la productivité.</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14</a:t>
            </a:fld>
            <a:endParaRPr lang="fr-FR"/>
          </a:p>
        </p:txBody>
      </p:sp>
    </p:spTree>
    <p:extLst>
      <p:ext uri="{BB962C8B-B14F-4D97-AF65-F5344CB8AC3E}">
        <p14:creationId xmlns:p14="http://schemas.microsoft.com/office/powerpoint/2010/main" val="839034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processus de coaching est structuré et se déroule en plusieurs étapes, incluant la création d'une relation de confiance entre le coach et le client, la définition des objectifs et l'utilisation d'outils spécifiques.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15</a:t>
            </a:fld>
            <a:endParaRPr lang="fr-FR"/>
          </a:p>
        </p:txBody>
      </p:sp>
    </p:spTree>
    <p:extLst>
      <p:ext uri="{BB962C8B-B14F-4D97-AF65-F5344CB8AC3E}">
        <p14:creationId xmlns:p14="http://schemas.microsoft.com/office/powerpoint/2010/main" val="4047315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relation entre le coach et le client est cruciale pour le succès du coaching. Cette relation repose sur la confiance, l'écoute active et la compréhension des besoins et des aspirations du client.</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16</a:t>
            </a:fld>
            <a:endParaRPr lang="fr-FR"/>
          </a:p>
        </p:txBody>
      </p:sp>
    </p:spTree>
    <p:extLst>
      <p:ext uri="{BB962C8B-B14F-4D97-AF65-F5344CB8AC3E}">
        <p14:creationId xmlns:p14="http://schemas.microsoft.com/office/powerpoint/2010/main" val="96297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La définition claire des objectifs est une étape essentielle du coaching. Cela implique de travailler avec le client pour établir des objectifs mesurables et réalisables, ainsi que de créer un plan d'action pour les atteindre.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17</a:t>
            </a:fld>
            <a:endParaRPr lang="fr-FR"/>
          </a:p>
        </p:txBody>
      </p:sp>
    </p:spTree>
    <p:extLst>
      <p:ext uri="{BB962C8B-B14F-4D97-AF65-F5344CB8AC3E}">
        <p14:creationId xmlns:p14="http://schemas.microsoft.com/office/powerpoint/2010/main" val="45941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utilise une variété de techniques et d'outils, allant des questionnaires d'auto-évaluation aux exercices pratiques. Ces outils facilitent le processus de réflexion et d'apprentissage.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18</a:t>
            </a:fld>
            <a:endParaRPr lang="fr-FR"/>
          </a:p>
        </p:txBody>
      </p:sp>
    </p:spTree>
    <p:extLst>
      <p:ext uri="{BB962C8B-B14F-4D97-AF65-F5344CB8AC3E}">
        <p14:creationId xmlns:p14="http://schemas.microsoft.com/office/powerpoint/2010/main" val="283668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en développement personnel offre de nombreux avantages, notamment l'amélioration de la confiance en soi, une meilleure gestion du stress et l'atteinte d'objectifs personnels et professionnels.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19</a:t>
            </a:fld>
            <a:endParaRPr lang="fr-FR"/>
          </a:p>
        </p:txBody>
      </p:sp>
    </p:spTree>
    <p:extLst>
      <p:ext uri="{BB962C8B-B14F-4D97-AF65-F5344CB8AC3E}">
        <p14:creationId xmlns:p14="http://schemas.microsoft.com/office/powerpoint/2010/main" val="428758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Nous allons commencer par une introduction au coaching en développement personnel, en expliquant sa définition et ses objectifs. Ensuite, nous explorerons les principaux domaines du développement personnel, suivis des techniques d'organisation à domicile et de leur impact sur le bien-être mental. Nous aborderons également le processus de coaching et ses bénéfices, avant de conclure avec des exemples de réussites.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a:t>
            </a:fld>
            <a:endParaRPr lang="fr-FR"/>
          </a:p>
        </p:txBody>
      </p:sp>
    </p:spTree>
    <p:extLst>
      <p:ext uri="{BB962C8B-B14F-4D97-AF65-F5344CB8AC3E}">
        <p14:creationId xmlns:p14="http://schemas.microsoft.com/office/powerpoint/2010/main" val="3229213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peut renforcer la confiance en soi des individus. En identifiant les forces et en surmontant les obstacles, les clients peuvent développer une image de soi plus positive.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20</a:t>
            </a:fld>
            <a:endParaRPr lang="fr-FR"/>
          </a:p>
        </p:txBody>
      </p:sp>
    </p:spTree>
    <p:extLst>
      <p:ext uri="{BB962C8B-B14F-4D97-AF65-F5344CB8AC3E}">
        <p14:creationId xmlns:p14="http://schemas.microsoft.com/office/powerpoint/2010/main" val="86354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aide les clients à mieux comprendre et gérer leurs émotions. Cela inclut des techniques de relaxation et des stratégies pour faire face au stress, ce qui conduit à une meilleure qualité de vie.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21</a:t>
            </a:fld>
            <a:endParaRPr lang="fr-FR"/>
          </a:p>
        </p:txBody>
      </p:sp>
    </p:spTree>
    <p:extLst>
      <p:ext uri="{BB962C8B-B14F-4D97-AF65-F5344CB8AC3E}">
        <p14:creationId xmlns:p14="http://schemas.microsoft.com/office/powerpoint/2010/main" val="2891623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Un des principaux bénéfices du coaching est d'aider les individus à atteindre leurs objectifs. Qu'il s'agisse de changements de carrière ou d'objectifs personnels, le coaching fournit le soutien nécessaire pour réussir.</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22</a:t>
            </a:fld>
            <a:endParaRPr lang="fr-FR"/>
          </a:p>
        </p:txBody>
      </p:sp>
    </p:spTree>
    <p:extLst>
      <p:ext uri="{BB962C8B-B14F-4D97-AF65-F5344CB8AC3E}">
        <p14:creationId xmlns:p14="http://schemas.microsoft.com/office/powerpoint/2010/main" val="2752056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Dans cette section, nous examinerons des exemples concrets de réussites obtenues grâce au coaching, avec des histoires inspirantes de transformations personnelles et des témoignages de clients satisfaits.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23</a:t>
            </a:fld>
            <a:endParaRPr lang="fr-FR"/>
          </a:p>
        </p:txBody>
      </p:sp>
    </p:spTree>
    <p:extLst>
      <p:ext uri="{BB962C8B-B14F-4D97-AF65-F5344CB8AC3E}">
        <p14:creationId xmlns:p14="http://schemas.microsoft.com/office/powerpoint/2010/main" val="91669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De nombreuses personnes ont connu des transformations significatives grâce au coaching. Nous partagerons des histoires de succès qui illustrent l'impact positif du coaching sur la vie des individus.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24</a:t>
            </a:fld>
            <a:endParaRPr lang="fr-FR"/>
          </a:p>
        </p:txBody>
      </p:sp>
    </p:spTree>
    <p:extLst>
      <p:ext uri="{BB962C8B-B14F-4D97-AF65-F5344CB8AC3E}">
        <p14:creationId xmlns:p14="http://schemas.microsoft.com/office/powerpoint/2010/main" val="3896847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Les études de cas fournissent des perspectives précieuses sur le processus de coaching. Nous analyserons des exemples spécifiques et les témoignages de clients qui ont bénéficié du coaching.</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25</a:t>
            </a:fld>
            <a:endParaRPr lang="fr-FR"/>
          </a:p>
        </p:txBody>
      </p:sp>
    </p:spTree>
    <p:extLst>
      <p:ext uri="{BB962C8B-B14F-4D97-AF65-F5344CB8AC3E}">
        <p14:creationId xmlns:p14="http://schemas.microsoft.com/office/powerpoint/2010/main" val="150639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Des coachs célèbres ont marqué le domaine du coaching en développement personnel. Nous explorerons l'impact de ces figures influentes et comment elles ont changé la vie de leurs clients.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26</a:t>
            </a:fld>
            <a:endParaRPr lang="fr-FR"/>
          </a:p>
        </p:txBody>
      </p:sp>
    </p:spTree>
    <p:extLst>
      <p:ext uri="{BB962C8B-B14F-4D97-AF65-F5344CB8AC3E}">
        <p14:creationId xmlns:p14="http://schemas.microsoft.com/office/powerpoint/2010/main" val="167605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En conclusion, le coaching en développement personnel est un puissant catalyseur de changement et d'épanouissement. En s'engageant dans ce processus, les individus peuvent améliorer leur confiance, gérer mieux le stress et atteindre des objectifs significatifs, les conduisant vers une vie plus épanouissante.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27</a:t>
            </a:fld>
            <a:endParaRPr lang="fr-FR"/>
          </a:p>
        </p:txBody>
      </p:sp>
    </p:spTree>
    <p:extLst>
      <p:ext uri="{BB962C8B-B14F-4D97-AF65-F5344CB8AC3E}">
        <p14:creationId xmlns:p14="http://schemas.microsoft.com/office/powerpoint/2010/main" val="101040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en développement personnel est un partenariat entre le coach et le client, visant à améliorer la qualité de vie de ce dernier. Dans cette section, nous examinerons ce que cela implique, ainsi que les différences entre le coaching et d'autres approches comme la thérapie.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3</a:t>
            </a:fld>
            <a:endParaRPr lang="fr-FR"/>
          </a:p>
        </p:txBody>
      </p:sp>
    </p:spTree>
    <p:extLst>
      <p:ext uri="{BB962C8B-B14F-4D97-AF65-F5344CB8AC3E}">
        <p14:creationId xmlns:p14="http://schemas.microsoft.com/office/powerpoint/2010/main" val="191060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est un processus de soutien qui aide les individus à définir et à atteindre des objectifs personnels ou professionnels. Les objectifs du coaching incluent la clarification des valeurs, l'amélioration des performances et la facilitation du changement positif.</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4</a:t>
            </a:fld>
            <a:endParaRPr lang="fr-FR"/>
          </a:p>
        </p:txBody>
      </p:sp>
    </p:spTree>
    <p:extLst>
      <p:ext uri="{BB962C8B-B14F-4D97-AF65-F5344CB8AC3E}">
        <p14:creationId xmlns:p14="http://schemas.microsoft.com/office/powerpoint/2010/main" val="11526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coaching a des racines dans plusieurs disciplines, y compris la psychologie et le sport. Il a évolué au fil des ans pour devenir un domaine distinct, apportant des méthodes et des techniques spécifiques pour aider les individus à progresser dans leur vie.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5</a:t>
            </a:fld>
            <a:endParaRPr lang="fr-FR"/>
          </a:p>
        </p:txBody>
      </p:sp>
    </p:spTree>
    <p:extLst>
      <p:ext uri="{BB962C8B-B14F-4D97-AF65-F5344CB8AC3E}">
        <p14:creationId xmlns:p14="http://schemas.microsoft.com/office/powerpoint/2010/main" val="196519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Bien que le coaching et la thérapie visent tous deux à aider les individus, ils se distinguent par leur approche. Le coaching se concentre sur l'avenir et l'atteinte d'objectifs spécifiques, tandis que la thérapie examine souvent des problèmes émotionnels passés.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6</a:t>
            </a:fld>
            <a:endParaRPr lang="fr-FR"/>
          </a:p>
        </p:txBody>
      </p:sp>
    </p:spTree>
    <p:extLst>
      <p:ext uri="{BB962C8B-B14F-4D97-AF65-F5344CB8AC3E}">
        <p14:creationId xmlns:p14="http://schemas.microsoft.com/office/powerpoint/2010/main" val="375173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développement personnel englobe divers aspects de la vie d'une personne. Cette section explorera les domaines clés, y compris l'épanouissement personnel, le développement des compétences et la gestion du temps.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7</a:t>
            </a:fld>
            <a:endParaRPr lang="fr-FR"/>
          </a:p>
        </p:txBody>
      </p:sp>
    </p:spTree>
    <p:extLst>
      <p:ext uri="{BB962C8B-B14F-4D97-AF65-F5344CB8AC3E}">
        <p14:creationId xmlns:p14="http://schemas.microsoft.com/office/powerpoint/2010/main" val="360249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L'épanouissement personnel est essentiel pour le bien-être global. Cela implique de cultiver la confiance en soi, d'améliorer la qualité des relations et de favoriser une attitude positive envers la vie.</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8</a:t>
            </a:fld>
            <a:endParaRPr lang="fr-FR"/>
          </a:p>
        </p:txBody>
      </p:sp>
    </p:spTree>
    <p:extLst>
      <p:ext uri="{BB962C8B-B14F-4D97-AF65-F5344CB8AC3E}">
        <p14:creationId xmlns:p14="http://schemas.microsoft.com/office/powerpoint/2010/main" val="336539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développement des compétences est un aspect fondamental du coaching. Il permet aux individus d'acquérir de nouvelles compétences, d'améliorer leur performance et de se préparer à affronter des défis professionnels et personnels.</a:t>
            </a:r>
          </a:p>
        </p:txBody>
      </p:sp>
      <p:sp>
        <p:nvSpPr>
          <p:cNvPr id="4" name="Espace réservé du numéro de diapositive 3"/>
          <p:cNvSpPr>
            <a:spLocks noGrp="1"/>
          </p:cNvSpPr>
          <p:nvPr>
            <p:ph type="sldNum" sz="quarter" idx="5"/>
          </p:nvPr>
        </p:nvSpPr>
        <p:spPr/>
        <p:txBody>
          <a:bodyPr/>
          <a:lstStyle/>
          <a:p>
            <a:fld id="{E12C8371-9120-E44E-9CE6-455D7DA60A3B}" type="slidenum">
              <a:rPr lang="fr-FR" smtClean="0"/>
              <a:t>9</a:t>
            </a:fld>
            <a:endParaRPr lang="fr-FR"/>
          </a:p>
        </p:txBody>
      </p:sp>
    </p:spTree>
    <p:extLst>
      <p:ext uri="{BB962C8B-B14F-4D97-AF65-F5344CB8AC3E}">
        <p14:creationId xmlns:p14="http://schemas.microsoft.com/office/powerpoint/2010/main" val="26263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3/29/25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82044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3/29/25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16102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3/29/25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14308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3/29/25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292633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3/29/25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56074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3/29/25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57647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3/29/25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8074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3/29/25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192287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3/29/25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58775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3/29/25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59104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3/29/25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a:t>
            </a:fld>
            <a:endParaRPr lang="en-US"/>
          </a:p>
        </p:txBody>
      </p:sp>
    </p:spTree>
    <p:extLst>
      <p:ext uri="{BB962C8B-B14F-4D97-AF65-F5344CB8AC3E}">
        <p14:creationId xmlns:p14="http://schemas.microsoft.com/office/powerpoint/2010/main" val="86932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3/29/25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a:t>
            </a:fld>
            <a:endParaRPr lang="en-US"/>
          </a:p>
        </p:txBody>
      </p:sp>
    </p:spTree>
    <p:extLst>
      <p:ext uri="{BB962C8B-B14F-4D97-AF65-F5344CB8AC3E}">
        <p14:creationId xmlns:p14="http://schemas.microsoft.com/office/powerpoint/2010/main" val="19985221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6" r:id="rId6"/>
    <p:sldLayoutId id="2147483691" r:id="rId7"/>
    <p:sldLayoutId id="2147483692" r:id="rId8"/>
    <p:sldLayoutId id="2147483693" r:id="rId9"/>
    <p:sldLayoutId id="2147483695" r:id="rId10"/>
    <p:sldLayoutId id="2147483694"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Image 3" descr="Homme à lunettes lisant un livre au bord de la mer">
            <a:extLst>
              <a:ext uri="{FF2B5EF4-FFF2-40B4-BE49-F238E27FC236}">
                <a16:creationId xmlns:a16="http://schemas.microsoft.com/office/drawing/2014/main" id="{EFDF4C76-8534-4429-A53B-1181F8315D2B}"/>
              </a:ext>
            </a:extLst>
          </p:cNvPr>
          <p:cNvPicPr>
            <a:picLocks noChangeAspect="1"/>
          </p:cNvPicPr>
          <p:nvPr/>
        </p:nvPicPr>
        <p:blipFill>
          <a:blip r:embed="rId3"/>
          <a:srcRect t="13847" b="4860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B3B48799-259C-C9A6-A121-8E7E1FB703C6}"/>
              </a:ext>
            </a:extLst>
          </p:cNvPr>
          <p:cNvSpPr>
            <a:spLocks noGrp="1"/>
          </p:cNvSpPr>
          <p:nvPr>
            <p:ph type="ctrTitle"/>
          </p:nvPr>
        </p:nvSpPr>
        <p:spPr>
          <a:xfrm>
            <a:off x="286506" y="603315"/>
            <a:ext cx="5649211" cy="3685731"/>
          </a:xfrm>
        </p:spPr>
        <p:txBody>
          <a:bodyPr anchor="t">
            <a:normAutofit/>
          </a:bodyPr>
          <a:lstStyle/>
          <a:p>
            <a:pPr algn="l"/>
            <a:r>
              <a:rPr lang="fr-FR" sz="4100"/>
              <a:t>Le coaching en développement personnel : une transformation vers l'épanouissement</a:t>
            </a:r>
          </a:p>
        </p:txBody>
      </p:sp>
      <p:sp>
        <p:nvSpPr>
          <p:cNvPr id="3" name="Sous-titre 2">
            <a:extLst>
              <a:ext uri="{FF2B5EF4-FFF2-40B4-BE49-F238E27FC236}">
                <a16:creationId xmlns:a16="http://schemas.microsoft.com/office/drawing/2014/main" id="{A5BA06AB-F1AF-73CB-4D8A-0BA4519094E6}"/>
              </a:ext>
            </a:extLst>
          </p:cNvPr>
          <p:cNvSpPr>
            <a:spLocks noGrp="1"/>
          </p:cNvSpPr>
          <p:nvPr>
            <p:ph type="subTitle" idx="1"/>
          </p:nvPr>
        </p:nvSpPr>
        <p:spPr>
          <a:xfrm>
            <a:off x="286507" y="4437176"/>
            <a:ext cx="4007587" cy="1290807"/>
          </a:xfrm>
        </p:spPr>
        <p:txBody>
          <a:bodyPr anchor="ctr">
            <a:normAutofit/>
          </a:bodyPr>
          <a:lstStyle/>
          <a:p>
            <a:pPr algn="l"/>
            <a:r>
              <a:rPr lang="fr-FR" sz="2200"/>
              <a:t>Un outil essentiel pour réaliser son potentiel personnel</a:t>
            </a:r>
          </a:p>
        </p:txBody>
      </p:sp>
      <p:sp>
        <p:nvSpPr>
          <p:cNvPr id="13" name="Frame 12">
            <a:extLst>
              <a:ext uri="{FF2B5EF4-FFF2-40B4-BE49-F238E27FC236}">
                <a16:creationId xmlns:a16="http://schemas.microsoft.com/office/drawing/2014/main" id="{060123A9-B0F8-BA4B-9C41-F1FCAB03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22224" y="188537"/>
            <a:ext cx="5683270" cy="6264464"/>
          </a:xfrm>
          <a:prstGeom prst="frame">
            <a:avLst>
              <a:gd name="adj1" fmla="val 8000"/>
            </a:avLst>
          </a:prstGeom>
          <a:solidFill>
            <a:schemeClr val="accent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55574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F8BB64-2175-2D6B-5788-9952BB4953DB}"/>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Gestion du temps et organisation personnelle</a:t>
            </a:r>
          </a:p>
        </p:txBody>
      </p:sp>
      <p:pic>
        <p:nvPicPr>
          <p:cNvPr id="5" name="Espace réservé du contenu 4" descr="Vue de dessus d’un bureau avec cahier ouvert, plante, tasse à café, stylo et post-it avec espace de copie">
            <a:extLst>
              <a:ext uri="{FF2B5EF4-FFF2-40B4-BE49-F238E27FC236}">
                <a16:creationId xmlns:a16="http://schemas.microsoft.com/office/drawing/2014/main" id="{87C2C785-32DB-4EC1-BA35-41EFBD6CC444}"/>
              </a:ext>
            </a:extLst>
          </p:cNvPr>
          <p:cNvPicPr>
            <a:picLocks noGrp="1" noChangeAspect="1"/>
          </p:cNvPicPr>
          <p:nvPr>
            <p:ph sz="half" idx="1"/>
          </p:nvPr>
        </p:nvPicPr>
        <p:blipFill>
          <a:blip r:embed="rId3"/>
          <a:srcRect l="21342" r="30864" b="-1"/>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6F2F0BEC-8032-375E-EBB2-7718F3419E7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Importance de la gestion du temps</a:t>
            </a:r>
          </a:p>
          <a:p>
            <a:pPr marL="0" lvl="1" indent="0">
              <a:buNone/>
            </a:pPr>
            <a:r>
              <a:rPr lang="fr-FR" sz="1400"/>
              <a:t>La gestion du temps est essentielle pour améliorer les performances personnelles et professionnelles, permettant d'atteindre des objectifs efficacement.</a:t>
            </a:r>
          </a:p>
          <a:p>
            <a:pPr marL="0" indent="0">
              <a:spcBef>
                <a:spcPts val="2500"/>
              </a:spcBef>
              <a:buNone/>
            </a:pPr>
            <a:r>
              <a:rPr lang="fr-FR" sz="1400" b="1"/>
              <a:t>Techniques d'organisation</a:t>
            </a:r>
          </a:p>
          <a:p>
            <a:pPr marL="0" lvl="1" indent="0">
              <a:buNone/>
            </a:pPr>
            <a:r>
              <a:rPr lang="fr-FR" sz="1400"/>
              <a:t>Les techniques d'organisation personnelle, comme la planification et la priorisation, sont des outils puissants pour augmenter la productivité.</a:t>
            </a:r>
          </a:p>
          <a:p>
            <a:pPr marL="0" indent="0">
              <a:spcBef>
                <a:spcPts val="2500"/>
              </a:spcBef>
              <a:buNone/>
            </a:pPr>
            <a:r>
              <a:rPr lang="fr-FR" sz="1400" b="1"/>
              <a:t>Équilibre vie professionnelle-vie personnelle</a:t>
            </a:r>
          </a:p>
          <a:p>
            <a:pPr marL="0" lvl="1" indent="0">
              <a:buNone/>
            </a:pPr>
            <a:r>
              <a:rPr lang="fr-FR" sz="1400"/>
              <a:t>Un bon équilibre entre vie professionnelle et vie personnelle est essentiel pour réduire le stress et améliorer la qualité de vie.</a:t>
            </a:r>
          </a:p>
        </p:txBody>
      </p:sp>
    </p:spTree>
    <p:extLst>
      <p:ext uri="{BB962C8B-B14F-4D97-AF65-F5344CB8AC3E}">
        <p14:creationId xmlns:p14="http://schemas.microsoft.com/office/powerpoint/2010/main" val="3288037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702C99DC-D6FA-B1C4-0EF2-D9BFAA715D4B}"/>
              </a:ext>
            </a:extLst>
          </p:cNvPr>
          <p:cNvSpPr>
            <a:spLocks noGrp="1"/>
          </p:cNvSpPr>
          <p:nvPr>
            <p:ph type="ctrTitle"/>
          </p:nvPr>
        </p:nvSpPr>
        <p:spPr>
          <a:xfrm>
            <a:off x="277091" y="1814321"/>
            <a:ext cx="7772400" cy="4560920"/>
          </a:xfrm>
        </p:spPr>
        <p:txBody>
          <a:bodyPr anchor="b">
            <a:normAutofit/>
          </a:bodyPr>
          <a:lstStyle/>
          <a:p>
            <a:pPr algn="l"/>
            <a:r>
              <a:rPr lang="fr-FR" sz="7400" dirty="0"/>
              <a:t>Home </a:t>
            </a:r>
            <a:r>
              <a:rPr lang="fr-FR" sz="7400" dirty="0" err="1"/>
              <a:t>Organizing</a:t>
            </a:r>
            <a:r>
              <a:rPr lang="fr-FR" sz="7400" dirty="0"/>
              <a:t>: Techniques et Bienfaits</a:t>
            </a:r>
          </a:p>
        </p:txBody>
      </p:sp>
    </p:spTree>
    <p:extLst>
      <p:ext uri="{BB962C8B-B14F-4D97-AF65-F5344CB8AC3E}">
        <p14:creationId xmlns:p14="http://schemas.microsoft.com/office/powerpoint/2010/main" val="5209373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DE01044A-3746-F950-4FEE-915E423E45D0}"/>
              </a:ext>
            </a:extLst>
          </p:cNvPr>
          <p:cNvSpPr>
            <a:spLocks noGrp="1"/>
          </p:cNvSpPr>
          <p:nvPr>
            <p:ph type="title"/>
          </p:nvPr>
        </p:nvSpPr>
        <p:spPr>
          <a:xfrm>
            <a:off x="614679" y="548639"/>
            <a:ext cx="3977640" cy="5719640"/>
          </a:xfrm>
        </p:spPr>
        <p:txBody>
          <a:bodyPr anchor="t">
            <a:normAutofit/>
          </a:bodyPr>
          <a:lstStyle/>
          <a:p>
            <a:r>
              <a:rPr lang="fr-FR"/>
              <a:t>Les principes de base de l'organisation domestique</a:t>
            </a:r>
          </a:p>
        </p:txBody>
      </p:sp>
      <p:graphicFrame>
        <p:nvGraphicFramePr>
          <p:cNvPr id="4" name="Espace réservé du contenu 4">
            <a:extLst>
              <a:ext uri="{FF2B5EF4-FFF2-40B4-BE49-F238E27FC236}">
                <a16:creationId xmlns:a16="http://schemas.microsoft.com/office/drawing/2014/main" id="{8B1E94AD-82E5-439D-A2A7-C84D9BE9B964}"/>
              </a:ext>
            </a:extLst>
          </p:cNvPr>
          <p:cNvGraphicFramePr>
            <a:graphicFrameLocks noGrp="1"/>
          </p:cNvGraphicFramePr>
          <p:nvPr>
            <p:ph idx="1"/>
            <p:extLst>
              <p:ext uri="{D42A27DB-BD31-4B8C-83A1-F6EECF244321}">
                <p14:modId xmlns:p14="http://schemas.microsoft.com/office/powerpoint/2010/main" val="33046103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4253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BA4D5A6-0B54-D889-4539-BED0CE389131}"/>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sz="3300" b="1" kern="1200">
                <a:solidFill>
                  <a:schemeClr val="tx1"/>
                </a:solidFill>
                <a:latin typeface="+mj-lt"/>
                <a:ea typeface="+mj-ea"/>
                <a:cs typeface="+mj-cs"/>
              </a:rPr>
              <a:t>Techniques pour désencombrer et optimiser l'espace</a:t>
            </a:r>
          </a:p>
        </p:txBody>
      </p:sp>
      <p:pic>
        <p:nvPicPr>
          <p:cNvPr id="5" name="Espace réservé du contenu 4" descr="Vue en plongée des outils de jardinage sur le sol de la maison.">
            <a:extLst>
              <a:ext uri="{FF2B5EF4-FFF2-40B4-BE49-F238E27FC236}">
                <a16:creationId xmlns:a16="http://schemas.microsoft.com/office/drawing/2014/main" id="{0867180B-95E2-427A-8044-160317298A2A}"/>
              </a:ext>
            </a:extLst>
          </p:cNvPr>
          <p:cNvPicPr>
            <a:picLocks noGrp="1" noChangeAspect="1"/>
          </p:cNvPicPr>
          <p:nvPr>
            <p:ph sz="half" idx="1"/>
          </p:nvPr>
        </p:nvPicPr>
        <p:blipFill>
          <a:blip r:embed="rId3"/>
          <a:srcRect l="19437" r="32770" b="-1"/>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5C277A57-CC91-380D-93D3-46A8F9C709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Impact sur le bien-être</a:t>
            </a:r>
          </a:p>
          <a:p>
            <a:pPr marL="0" lvl="1" indent="0">
              <a:buNone/>
            </a:pPr>
            <a:r>
              <a:rPr lang="fr-FR" sz="1400"/>
              <a:t>Désencombrer votre espace peut réduire le stress et améliorer votre concentration, contribuant ainsi à un bien-être mental positif.</a:t>
            </a:r>
          </a:p>
          <a:p>
            <a:pPr marL="0" indent="0">
              <a:spcBef>
                <a:spcPts val="2500"/>
              </a:spcBef>
              <a:buNone/>
            </a:pPr>
            <a:r>
              <a:rPr lang="fr-FR" sz="1400" b="1"/>
              <a:t>Techniques pratiques</a:t>
            </a:r>
          </a:p>
          <a:p>
            <a:pPr marL="0" lvl="1" indent="0">
              <a:buNone/>
            </a:pPr>
            <a:r>
              <a:rPr lang="fr-FR" sz="1400"/>
              <a:t>Nous explorerons des méthodes simples pour réduire le désordre, comme le tri, le rangement et l'utilisation de solutions de stockage.</a:t>
            </a:r>
          </a:p>
          <a:p>
            <a:pPr marL="0" indent="0">
              <a:spcBef>
                <a:spcPts val="2500"/>
              </a:spcBef>
              <a:buNone/>
            </a:pPr>
            <a:r>
              <a:rPr lang="fr-FR" sz="1400" b="1"/>
              <a:t>Espaces apaisants</a:t>
            </a:r>
          </a:p>
          <a:p>
            <a:pPr marL="0" lvl="1" indent="0">
              <a:buNone/>
            </a:pPr>
            <a:r>
              <a:rPr lang="fr-FR" sz="1400"/>
              <a:t>Un espace bien organisé favorise la sérénité et peut transformer un environnement stressant en un havre de paix.</a:t>
            </a:r>
          </a:p>
        </p:txBody>
      </p:sp>
    </p:spTree>
    <p:extLst>
      <p:ext uri="{BB962C8B-B14F-4D97-AF65-F5344CB8AC3E}">
        <p14:creationId xmlns:p14="http://schemas.microsoft.com/office/powerpoint/2010/main" val="1378748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59E4EE-9458-709E-79E1-C43764C0932C}"/>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Impact de l'organisation sur le bien-être mental</a:t>
            </a:r>
          </a:p>
        </p:txBody>
      </p:sp>
      <p:pic>
        <p:nvPicPr>
          <p:cNvPr id="5" name="Espace réservé du contenu 4" descr="Salon en désordre et atmosphère d’artiste au travail">
            <a:extLst>
              <a:ext uri="{FF2B5EF4-FFF2-40B4-BE49-F238E27FC236}">
                <a16:creationId xmlns:a16="http://schemas.microsoft.com/office/drawing/2014/main" id="{9626EDC8-08FB-463A-A7E5-CFD0423A27B4}"/>
              </a:ext>
            </a:extLst>
          </p:cNvPr>
          <p:cNvPicPr>
            <a:picLocks noGrp="1" noChangeAspect="1"/>
          </p:cNvPicPr>
          <p:nvPr>
            <p:ph sz="half" idx="1"/>
          </p:nvPr>
        </p:nvPicPr>
        <p:blipFill>
          <a:blip r:embed="rId3"/>
          <a:srcRect l="37778" r="14429" b="-1"/>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B4663D1C-A1AB-DFCD-5B74-98E11583055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Réduction du stress</a:t>
            </a:r>
          </a:p>
          <a:p>
            <a:pPr marL="0" lvl="1" indent="0">
              <a:buNone/>
            </a:pPr>
            <a:r>
              <a:rPr lang="fr-FR" sz="1400"/>
              <a:t>Un espace de vie bien organisé aide à minimiser le stress quotidien, créant une atmosphère calme et apaisante.</a:t>
            </a:r>
          </a:p>
          <a:p>
            <a:pPr marL="0" indent="0">
              <a:spcBef>
                <a:spcPts val="2500"/>
              </a:spcBef>
              <a:buNone/>
            </a:pPr>
            <a:r>
              <a:rPr lang="fr-FR" sz="1400" b="1"/>
              <a:t>État d'esprit positif</a:t>
            </a:r>
          </a:p>
          <a:p>
            <a:pPr marL="0" lvl="1" indent="0">
              <a:buNone/>
            </a:pPr>
            <a:r>
              <a:rPr lang="fr-FR" sz="1400"/>
              <a:t>L'organisation de l'environnement peut encourager un état d'esprit positif, influençant ainsi la motivation et le bonheur.</a:t>
            </a:r>
          </a:p>
          <a:p>
            <a:pPr marL="0" indent="0">
              <a:spcBef>
                <a:spcPts val="2500"/>
              </a:spcBef>
              <a:buNone/>
            </a:pPr>
            <a:r>
              <a:rPr lang="fr-FR" sz="1400" b="1"/>
              <a:t>Influence sur la productivité</a:t>
            </a:r>
          </a:p>
          <a:p>
            <a:pPr marL="0" lvl="1" indent="0">
              <a:buNone/>
            </a:pPr>
            <a:r>
              <a:rPr lang="fr-FR" sz="1400"/>
              <a:t>Un environnement bien organisé augmente la productivité en réduisant les distractions et en facilitant la concentration sur les tâches.</a:t>
            </a:r>
          </a:p>
        </p:txBody>
      </p:sp>
    </p:spTree>
    <p:extLst>
      <p:ext uri="{BB962C8B-B14F-4D97-AF65-F5344CB8AC3E}">
        <p14:creationId xmlns:p14="http://schemas.microsoft.com/office/powerpoint/2010/main" val="2843056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6DA09492-A454-AB16-6EF7-06A314AD266C}"/>
              </a:ext>
            </a:extLst>
          </p:cNvPr>
          <p:cNvSpPr>
            <a:spLocks noGrp="1"/>
          </p:cNvSpPr>
          <p:nvPr>
            <p:ph type="ctrTitle"/>
          </p:nvPr>
        </p:nvSpPr>
        <p:spPr>
          <a:xfrm>
            <a:off x="277091" y="1814321"/>
            <a:ext cx="7772400" cy="4560920"/>
          </a:xfrm>
        </p:spPr>
        <p:txBody>
          <a:bodyPr anchor="b">
            <a:normAutofit/>
          </a:bodyPr>
          <a:lstStyle/>
          <a:p>
            <a:pPr algn="l"/>
            <a:r>
              <a:rPr lang="fr-FR" sz="7400"/>
              <a:t>Le processus de coaching</a:t>
            </a:r>
          </a:p>
        </p:txBody>
      </p:sp>
    </p:spTree>
    <p:extLst>
      <p:ext uri="{BB962C8B-B14F-4D97-AF65-F5344CB8AC3E}">
        <p14:creationId xmlns:p14="http://schemas.microsoft.com/office/powerpoint/2010/main" val="17091802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4A9340-6CB4-A336-EF96-AE2E37DF5800}"/>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Établissement de la relation coach-client</a:t>
            </a:r>
          </a:p>
        </p:txBody>
      </p:sp>
      <p:pic>
        <p:nvPicPr>
          <p:cNvPr id="5" name="Espace réservé du contenu 4" descr="Homme parlant avec un thérapeute">
            <a:extLst>
              <a:ext uri="{FF2B5EF4-FFF2-40B4-BE49-F238E27FC236}">
                <a16:creationId xmlns:a16="http://schemas.microsoft.com/office/drawing/2014/main" id="{53D41400-3E32-4021-89FE-B74905319878}"/>
              </a:ext>
            </a:extLst>
          </p:cNvPr>
          <p:cNvPicPr>
            <a:picLocks noGrp="1" noChangeAspect="1"/>
          </p:cNvPicPr>
          <p:nvPr>
            <p:ph sz="half" idx="1"/>
          </p:nvPr>
        </p:nvPicPr>
        <p:blipFill>
          <a:blip r:embed="rId3"/>
          <a:srcRect l="37568" r="14819"/>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091FB69B-CB3C-956F-9F00-6FAA8FF034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Importance de la confiance</a:t>
            </a:r>
          </a:p>
          <a:p>
            <a:pPr marL="0" lvl="1" indent="0">
              <a:buNone/>
            </a:pPr>
            <a:r>
              <a:rPr lang="fr-FR" sz="1400"/>
              <a:t>La confiance est le fondement de la relation coach-client, permettant une communication ouverte et honnête.</a:t>
            </a:r>
          </a:p>
          <a:p>
            <a:pPr marL="0" indent="0">
              <a:spcBef>
                <a:spcPts val="2500"/>
              </a:spcBef>
              <a:buNone/>
            </a:pPr>
            <a:r>
              <a:rPr lang="fr-FR" sz="1400" b="1"/>
              <a:t>Écoute active</a:t>
            </a:r>
          </a:p>
          <a:p>
            <a:pPr marL="0" lvl="1" indent="0">
              <a:buNone/>
            </a:pPr>
            <a:r>
              <a:rPr lang="fr-FR" sz="1400"/>
              <a:t>L'écoute active est essentielle pour comprendre les besoins du client et favoriser un environnement de soutien.</a:t>
            </a:r>
          </a:p>
          <a:p>
            <a:pPr marL="0" indent="0">
              <a:spcBef>
                <a:spcPts val="2500"/>
              </a:spcBef>
              <a:buNone/>
            </a:pPr>
            <a:r>
              <a:rPr lang="fr-FR" sz="1400" b="1"/>
              <a:t>Compréhension des aspirations</a:t>
            </a:r>
          </a:p>
          <a:p>
            <a:pPr marL="0" lvl="1" indent="0">
              <a:buNone/>
            </a:pPr>
            <a:r>
              <a:rPr lang="fr-FR" sz="1400"/>
              <a:t>Comprendre les aspirations du client permet au coach de guider efficacement le processus de coaching.</a:t>
            </a:r>
          </a:p>
        </p:txBody>
      </p:sp>
    </p:spTree>
    <p:extLst>
      <p:ext uri="{BB962C8B-B14F-4D97-AF65-F5344CB8AC3E}">
        <p14:creationId xmlns:p14="http://schemas.microsoft.com/office/powerpoint/2010/main" val="3682950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D4A70C1B-D50F-7511-CF21-26341DC5DD07}"/>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3100" b="1" kern="1200">
                <a:solidFill>
                  <a:schemeClr val="tx1"/>
                </a:solidFill>
                <a:latin typeface="+mj-lt"/>
                <a:ea typeface="+mj-ea"/>
                <a:cs typeface="+mj-cs"/>
              </a:rPr>
              <a:t>Définition des objectifs et planification</a:t>
            </a:r>
          </a:p>
        </p:txBody>
      </p:sp>
      <p:pic>
        <p:nvPicPr>
          <p:cNvPr id="5" name="Espace réservé du contenu 4" descr="Fléchette et ,,But&quot; sur fond rose">
            <a:extLst>
              <a:ext uri="{FF2B5EF4-FFF2-40B4-BE49-F238E27FC236}">
                <a16:creationId xmlns:a16="http://schemas.microsoft.com/office/drawing/2014/main" id="{F0974562-6E53-4D8E-BEF3-CF838B51DC39}"/>
              </a:ext>
            </a:extLst>
          </p:cNvPr>
          <p:cNvPicPr>
            <a:picLocks noGrp="1" noChangeAspect="1"/>
          </p:cNvPicPr>
          <p:nvPr>
            <p:ph sz="half" idx="1"/>
          </p:nvPr>
        </p:nvPicPr>
        <p:blipFill>
          <a:blip r:embed="rId3"/>
          <a:srcRect l="14159" r="13085" b="-1"/>
          <a:stretch/>
        </p:blipFill>
        <p:spPr>
          <a:xfrm>
            <a:off x="731521" y="2011679"/>
            <a:ext cx="4684352" cy="4297680"/>
          </a:xfrm>
          <a:prstGeom prst="rect">
            <a:avLst/>
          </a:prstGeom>
        </p:spPr>
      </p:pic>
      <p:sp>
        <p:nvSpPr>
          <p:cNvPr id="4" name="Espace réservé du contenu 3">
            <a:extLst>
              <a:ext uri="{FF2B5EF4-FFF2-40B4-BE49-F238E27FC236}">
                <a16:creationId xmlns:a16="http://schemas.microsoft.com/office/drawing/2014/main" id="{B590C87B-19C6-7FFB-C8F8-4AAA533A78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fr-FR" sz="1400" b="1"/>
              <a:t>Importance des objectifs</a:t>
            </a:r>
          </a:p>
          <a:p>
            <a:pPr marL="0" lvl="1" indent="0">
              <a:buNone/>
            </a:pPr>
            <a:r>
              <a:rPr lang="fr-FR" sz="1400"/>
              <a:t>Des objectifs clairs permettent de donner une direction au processus de coaching et d'assurer un suivi efficace des progrès.</a:t>
            </a:r>
          </a:p>
          <a:p>
            <a:pPr marL="0" indent="0">
              <a:spcBef>
                <a:spcPts val="2500"/>
              </a:spcBef>
              <a:buNone/>
            </a:pPr>
            <a:r>
              <a:rPr lang="fr-FR" sz="1400" b="1"/>
              <a:t>Objectifs mesurables</a:t>
            </a:r>
          </a:p>
          <a:p>
            <a:pPr marL="0" lvl="1" indent="0">
              <a:buNone/>
            </a:pPr>
            <a:r>
              <a:rPr lang="fr-FR" sz="1400"/>
              <a:t>Il est essentiel d'établir des objectifs mesurables pour évaluer le succès et ajuster le plan d'action si nécessaire.</a:t>
            </a:r>
          </a:p>
          <a:p>
            <a:pPr marL="0" indent="0">
              <a:spcBef>
                <a:spcPts val="2500"/>
              </a:spcBef>
              <a:buNone/>
            </a:pPr>
            <a:r>
              <a:rPr lang="fr-FR" sz="1400" b="1"/>
              <a:t>Plan d'action</a:t>
            </a:r>
          </a:p>
          <a:p>
            <a:pPr marL="0" lvl="1" indent="0">
              <a:buNone/>
            </a:pPr>
            <a:r>
              <a:rPr lang="fr-FR" sz="1400"/>
              <a:t>Créer un plan d'action détaillé est crucial pour guider les étapes nécessaires à l'atteinte des objectifs fixés.</a:t>
            </a:r>
          </a:p>
        </p:txBody>
      </p:sp>
    </p:spTree>
    <p:extLst>
      <p:ext uri="{BB962C8B-B14F-4D97-AF65-F5344CB8AC3E}">
        <p14:creationId xmlns:p14="http://schemas.microsoft.com/office/powerpoint/2010/main" val="1180280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F17331B-A742-A223-8CE6-3E93E4B2C793}"/>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Techniques et outils utilisés en coaching</a:t>
            </a:r>
          </a:p>
        </p:txBody>
      </p:sp>
      <p:pic>
        <p:nvPicPr>
          <p:cNvPr id="5" name="Espace réservé du contenu 4" descr="Panneau de liste de contrôle et surligneur isolé sur fond blanc">
            <a:extLst>
              <a:ext uri="{FF2B5EF4-FFF2-40B4-BE49-F238E27FC236}">
                <a16:creationId xmlns:a16="http://schemas.microsoft.com/office/drawing/2014/main" id="{330122B1-10C5-434B-AF0A-E4BABEC5D31B}"/>
              </a:ext>
            </a:extLst>
          </p:cNvPr>
          <p:cNvPicPr>
            <a:picLocks noGrp="1" noChangeAspect="1"/>
          </p:cNvPicPr>
          <p:nvPr>
            <p:ph sz="half" idx="1"/>
          </p:nvPr>
        </p:nvPicPr>
        <p:blipFill>
          <a:blip r:embed="rId3"/>
          <a:srcRect r="5166"/>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38A667DC-0557-A9A2-E056-AEEE92DC50C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Questionnaires d'auto-évaluation</a:t>
            </a:r>
          </a:p>
          <a:p>
            <a:pPr marL="0" lvl="1" indent="0">
              <a:buNone/>
            </a:pPr>
            <a:r>
              <a:rPr lang="fr-FR" sz="1400"/>
              <a:t>Les questionnaires d'auto-évaluation aident les coachees à réfléchir sur eux-mêmes et à identifier leurs forces et faiblesses.</a:t>
            </a:r>
          </a:p>
          <a:p>
            <a:pPr marL="0" indent="0">
              <a:spcBef>
                <a:spcPts val="2500"/>
              </a:spcBef>
              <a:buNone/>
            </a:pPr>
            <a:r>
              <a:rPr lang="fr-FR" sz="1400" b="1"/>
              <a:t>Exercices pratiques</a:t>
            </a:r>
          </a:p>
          <a:p>
            <a:pPr marL="0" lvl="1" indent="0">
              <a:buNone/>
            </a:pPr>
            <a:r>
              <a:rPr lang="fr-FR" sz="1400"/>
              <a:t>Les exercices pratiques sont des activités interactives qui encouragent l'apprentissage et le développement personnel dans le cadre du coaching.</a:t>
            </a:r>
          </a:p>
          <a:p>
            <a:pPr marL="0" indent="0">
              <a:spcBef>
                <a:spcPts val="2500"/>
              </a:spcBef>
              <a:buNone/>
            </a:pPr>
            <a:r>
              <a:rPr lang="fr-FR" sz="1400" b="1"/>
              <a:t>Outils de réflexion</a:t>
            </a:r>
          </a:p>
          <a:p>
            <a:pPr marL="0" lvl="1" indent="0">
              <a:buNone/>
            </a:pPr>
            <a:r>
              <a:rPr lang="fr-FR" sz="1400"/>
              <a:t>Ces outils facilitent le processus de réflexion, permettant aux individus de mieux comprendre leurs aspirations et objectifs.</a:t>
            </a:r>
          </a:p>
        </p:txBody>
      </p:sp>
    </p:spTree>
    <p:extLst>
      <p:ext uri="{BB962C8B-B14F-4D97-AF65-F5344CB8AC3E}">
        <p14:creationId xmlns:p14="http://schemas.microsoft.com/office/powerpoint/2010/main" val="2414005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6CD24A4B-576A-B378-3204-9DC4F533F805}"/>
              </a:ext>
            </a:extLst>
          </p:cNvPr>
          <p:cNvSpPr>
            <a:spLocks noGrp="1"/>
          </p:cNvSpPr>
          <p:nvPr>
            <p:ph type="ctrTitle"/>
          </p:nvPr>
        </p:nvSpPr>
        <p:spPr>
          <a:xfrm>
            <a:off x="277091" y="1814321"/>
            <a:ext cx="7772400" cy="4560920"/>
          </a:xfrm>
        </p:spPr>
        <p:txBody>
          <a:bodyPr anchor="b">
            <a:normAutofit/>
          </a:bodyPr>
          <a:lstStyle/>
          <a:p>
            <a:pPr algn="l"/>
            <a:r>
              <a:rPr lang="fr-FR" sz="7400"/>
              <a:t>Bénéfices du coaching en développement personnel</a:t>
            </a:r>
          </a:p>
        </p:txBody>
      </p:sp>
    </p:spTree>
    <p:extLst>
      <p:ext uri="{BB962C8B-B14F-4D97-AF65-F5344CB8AC3E}">
        <p14:creationId xmlns:p14="http://schemas.microsoft.com/office/powerpoint/2010/main" val="21622631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7E5EC8-DCA0-1AFF-6E8B-92D42489314D}"/>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Points à discuter</a:t>
            </a:r>
          </a:p>
        </p:txBody>
      </p:sp>
      <p:sp>
        <p:nvSpPr>
          <p:cNvPr id="4" name="Espace réservé du contenu 3">
            <a:extLst>
              <a:ext uri="{FF2B5EF4-FFF2-40B4-BE49-F238E27FC236}">
                <a16:creationId xmlns:a16="http://schemas.microsoft.com/office/drawing/2014/main" id="{80FDF553-74C9-C1C2-47B5-2664D96B8085}"/>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4679" y="2212848"/>
            <a:ext cx="4361688" cy="4096512"/>
          </a:xfrm>
        </p:spPr>
        <p:txBody>
          <a:bodyPr vert="horz" lIns="91440" tIns="45720" rIns="91440" bIns="45720" rtlCol="0">
            <a:normAutofit/>
          </a:bodyPr>
          <a:lstStyle/>
          <a:p>
            <a:pPr>
              <a:lnSpc>
                <a:spcPct val="110000"/>
              </a:lnSpc>
            </a:pPr>
            <a:r>
              <a:rPr lang="en-US" sz="1800"/>
              <a:t>Introduction au coaching en développement personnel</a:t>
            </a:r>
          </a:p>
          <a:p>
            <a:pPr>
              <a:lnSpc>
                <a:spcPct val="110000"/>
              </a:lnSpc>
            </a:pPr>
            <a:r>
              <a:rPr lang="en-US" sz="1800"/>
              <a:t>Les principaux domaines du développement personnel</a:t>
            </a:r>
          </a:p>
          <a:p>
            <a:pPr>
              <a:lnSpc>
                <a:spcPct val="110000"/>
              </a:lnSpc>
            </a:pPr>
            <a:r>
              <a:rPr lang="en-US" sz="1800"/>
              <a:t>Home Organizing: Techniques et Bienfaits</a:t>
            </a:r>
          </a:p>
          <a:p>
            <a:pPr>
              <a:lnSpc>
                <a:spcPct val="110000"/>
              </a:lnSpc>
            </a:pPr>
            <a:r>
              <a:rPr lang="en-US" sz="1800"/>
              <a:t>Le processus de coaching</a:t>
            </a:r>
          </a:p>
          <a:p>
            <a:pPr>
              <a:lnSpc>
                <a:spcPct val="110000"/>
              </a:lnSpc>
            </a:pPr>
            <a:r>
              <a:rPr lang="en-US" sz="1800"/>
              <a:t>Bénéfices du coaching en développement personnel</a:t>
            </a:r>
          </a:p>
          <a:p>
            <a:pPr>
              <a:lnSpc>
                <a:spcPct val="110000"/>
              </a:lnSpc>
            </a:pPr>
            <a:r>
              <a:rPr lang="en-US" sz="1800"/>
              <a:t>Quelques exemples de coaching réussi</a:t>
            </a:r>
          </a:p>
        </p:txBody>
      </p:sp>
      <p:pic>
        <p:nvPicPr>
          <p:cNvPr id="5" name="Espace réservé du contenu 4" descr="Paquet de crayons en haut de la vue">
            <a:extLst>
              <a:ext uri="{FF2B5EF4-FFF2-40B4-BE49-F238E27FC236}">
                <a16:creationId xmlns:a16="http://schemas.microsoft.com/office/drawing/2014/main" id="{095EB19F-D7BB-4761-BDE6-2A8BD8025F32}"/>
              </a:ext>
            </a:extLst>
          </p:cNvPr>
          <p:cNvPicPr>
            <a:picLocks noGrp="1" noChangeAspect="1"/>
          </p:cNvPicPr>
          <p:nvPr>
            <p:ph sz="half" idx="1"/>
          </p:nvPr>
        </p:nvPicPr>
        <p:blipFill>
          <a:blip r:embed="rId3"/>
          <a:srcRect r="37966" b="-2"/>
          <a:stretch/>
        </p:blipFill>
        <p:spPr>
          <a:xfrm>
            <a:off x="5818632" y="-1"/>
            <a:ext cx="6373368" cy="6857999"/>
          </a:xfrm>
          <a:prstGeom prst="rect">
            <a:avLst/>
          </a:prstGeom>
        </p:spPr>
      </p:pic>
    </p:spTree>
    <p:extLst>
      <p:ext uri="{BB962C8B-B14F-4D97-AF65-F5344CB8AC3E}">
        <p14:creationId xmlns:p14="http://schemas.microsoft.com/office/powerpoint/2010/main" val="4185892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5128B1-3AD6-53D2-CFCA-387CD2CEC0D9}"/>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Amélioration de la confiance en soi</a:t>
            </a:r>
          </a:p>
        </p:txBody>
      </p:sp>
      <p:pic>
        <p:nvPicPr>
          <p:cNvPr id="5" name="Espace réservé du contenu 4" descr="Homme debout au milieu de la route en montagne - envie de voyager">
            <a:extLst>
              <a:ext uri="{FF2B5EF4-FFF2-40B4-BE49-F238E27FC236}">
                <a16:creationId xmlns:a16="http://schemas.microsoft.com/office/drawing/2014/main" id="{102F6CA1-09BB-4646-B24E-211A696840C6}"/>
              </a:ext>
            </a:extLst>
          </p:cNvPr>
          <p:cNvPicPr>
            <a:picLocks noGrp="1" noChangeAspect="1"/>
          </p:cNvPicPr>
          <p:nvPr>
            <p:ph sz="half" idx="1"/>
          </p:nvPr>
        </p:nvPicPr>
        <p:blipFill>
          <a:blip r:embed="rId3"/>
          <a:srcRect t="6773" r="2" b="2"/>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12AE85B6-3168-28F1-F063-64DF89E7F40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Renforcement de la confiance en soi</a:t>
            </a:r>
          </a:p>
          <a:p>
            <a:pPr marL="0" lvl="1" indent="0">
              <a:buNone/>
            </a:pPr>
            <a:r>
              <a:rPr lang="fr-FR" sz="1400"/>
              <a:t>Le coaching aide à renforcer la confiance en soi en permettant aux individus de découvrir leurs forces et d'améliorer leur estime personnelle.</a:t>
            </a:r>
          </a:p>
          <a:p>
            <a:pPr marL="0" indent="0">
              <a:spcBef>
                <a:spcPts val="2500"/>
              </a:spcBef>
              <a:buNone/>
            </a:pPr>
            <a:r>
              <a:rPr lang="fr-FR" sz="1400" b="1"/>
              <a:t>Identification des forces</a:t>
            </a:r>
          </a:p>
          <a:p>
            <a:pPr marL="0" lvl="1" indent="0">
              <a:buNone/>
            </a:pPr>
            <a:r>
              <a:rPr lang="fr-FR" sz="1400"/>
              <a:t>Un bon coach aide ses clients à identifier leurs forces uniques pour les utiliser à leur avantage dans leur vie personnelle et professionnelle.</a:t>
            </a:r>
          </a:p>
          <a:p>
            <a:pPr marL="0" indent="0">
              <a:spcBef>
                <a:spcPts val="2500"/>
              </a:spcBef>
              <a:buNone/>
            </a:pPr>
            <a:r>
              <a:rPr lang="fr-FR" sz="1400" b="1"/>
              <a:t>Surmonter les obstacles</a:t>
            </a:r>
          </a:p>
          <a:p>
            <a:pPr marL="0" lvl="1" indent="0">
              <a:buNone/>
            </a:pPr>
            <a:r>
              <a:rPr lang="fr-FR" sz="1400"/>
              <a:t>Le coaching fournit des outils et des stratégies pour surmonter les obstacles, permettant ainsi de construire une image positive de soi.</a:t>
            </a:r>
          </a:p>
        </p:txBody>
      </p:sp>
    </p:spTree>
    <p:extLst>
      <p:ext uri="{BB962C8B-B14F-4D97-AF65-F5344CB8AC3E}">
        <p14:creationId xmlns:p14="http://schemas.microsoft.com/office/powerpoint/2010/main" val="2045840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932067-6CC4-AA6F-4D55-22173A87628A}"/>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Meilleure gestion du stress et des émotions</a:t>
            </a:r>
          </a:p>
        </p:txBody>
      </p:sp>
      <p:sp>
        <p:nvSpPr>
          <p:cNvPr id="4" name="Espace réservé du contenu 3">
            <a:extLst>
              <a:ext uri="{FF2B5EF4-FFF2-40B4-BE49-F238E27FC236}">
                <a16:creationId xmlns:a16="http://schemas.microsoft.com/office/drawing/2014/main" id="{D10353DE-53AD-59D7-34FD-FEB04AF666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fr-FR" sz="1400" b="1"/>
              <a:t>Compréhension des émotions</a:t>
            </a:r>
          </a:p>
          <a:p>
            <a:pPr marL="0" lvl="1" indent="0">
              <a:buNone/>
            </a:pPr>
            <a:r>
              <a:rPr lang="fr-FR" sz="1400"/>
              <a:t>Le coaching aide les clients à identifier et comprendre leurs émotions, ce qui est essentiel pour une gestion efficace du stress.</a:t>
            </a:r>
          </a:p>
          <a:p>
            <a:pPr marL="0" indent="0">
              <a:spcBef>
                <a:spcPts val="2500"/>
              </a:spcBef>
              <a:buNone/>
            </a:pPr>
            <a:r>
              <a:rPr lang="fr-FR" sz="1400" b="1"/>
              <a:t>Techniques de relaxation</a:t>
            </a:r>
          </a:p>
          <a:p>
            <a:pPr marL="0" lvl="1" indent="0">
              <a:buNone/>
            </a:pPr>
            <a:r>
              <a:rPr lang="fr-FR" sz="1400"/>
              <a:t>Des techniques de relaxation, telles que la méditation et la respiration profonde, sont enseignées pour réduire le stress quotidien.</a:t>
            </a:r>
          </a:p>
          <a:p>
            <a:pPr marL="0" indent="0">
              <a:spcBef>
                <a:spcPts val="2500"/>
              </a:spcBef>
              <a:buNone/>
            </a:pPr>
            <a:r>
              <a:rPr lang="fr-FR" sz="1400" b="1"/>
              <a:t>Stratégies de gestion du stress</a:t>
            </a:r>
          </a:p>
          <a:p>
            <a:pPr marL="0" lvl="1" indent="0">
              <a:buNone/>
            </a:pPr>
            <a:r>
              <a:rPr lang="fr-FR" sz="1400"/>
              <a:t>Des stratégies pratiques sont fournies pour aider les clients à faire face aux situations stressantes et à améliorer leur qualité de vie.</a:t>
            </a:r>
          </a:p>
        </p:txBody>
      </p:sp>
      <p:pic>
        <p:nvPicPr>
          <p:cNvPr id="5" name="Espace réservé du contenu 4" descr="Pierres équilibrées">
            <a:extLst>
              <a:ext uri="{FF2B5EF4-FFF2-40B4-BE49-F238E27FC236}">
                <a16:creationId xmlns:a16="http://schemas.microsoft.com/office/drawing/2014/main" id="{4B555400-4FF8-4702-9C9F-7475E7D0E19A}"/>
              </a:ext>
            </a:extLst>
          </p:cNvPr>
          <p:cNvPicPr>
            <a:picLocks noGrp="1" noChangeAspect="1"/>
          </p:cNvPicPr>
          <p:nvPr>
            <p:ph sz="half" idx="1"/>
          </p:nvPr>
        </p:nvPicPr>
        <p:blipFill>
          <a:blip r:embed="rId3"/>
          <a:srcRect l="4599" r="1179"/>
          <a:stretch/>
        </p:blipFill>
        <p:spPr>
          <a:xfrm>
            <a:off x="7345680" y="10"/>
            <a:ext cx="4846320" cy="6857990"/>
          </a:xfrm>
          <a:prstGeom prst="rect">
            <a:avLst/>
          </a:prstGeom>
        </p:spPr>
      </p:pic>
    </p:spTree>
    <p:extLst>
      <p:ext uri="{BB962C8B-B14F-4D97-AF65-F5344CB8AC3E}">
        <p14:creationId xmlns:p14="http://schemas.microsoft.com/office/powerpoint/2010/main" val="684664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19156F-C374-8CCB-2E15-F2508C84C990}"/>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sz="3300" b="1" kern="1200">
                <a:solidFill>
                  <a:schemeClr val="tx1"/>
                </a:solidFill>
                <a:latin typeface="+mj-lt"/>
                <a:ea typeface="+mj-ea"/>
                <a:cs typeface="+mj-cs"/>
              </a:rPr>
              <a:t>Atteinte des objectifs personnels et professionnels</a:t>
            </a:r>
          </a:p>
        </p:txBody>
      </p:sp>
      <p:pic>
        <p:nvPicPr>
          <p:cNvPr id="5" name="Espace réservé du contenu 4" descr="Un alpiniste au sommet de la montagne.">
            <a:extLst>
              <a:ext uri="{FF2B5EF4-FFF2-40B4-BE49-F238E27FC236}">
                <a16:creationId xmlns:a16="http://schemas.microsoft.com/office/drawing/2014/main" id="{5C3DC8E7-984D-43E1-92E1-3F00E98A15AE}"/>
              </a:ext>
            </a:extLst>
          </p:cNvPr>
          <p:cNvPicPr>
            <a:picLocks noGrp="1" noChangeAspect="1"/>
          </p:cNvPicPr>
          <p:nvPr>
            <p:ph sz="half" idx="1"/>
          </p:nvPr>
        </p:nvPicPr>
        <p:blipFill>
          <a:blip r:embed="rId3"/>
          <a:srcRect l="33239" r="13418" b="-2"/>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670928A2-D438-024A-E0F9-AA49B1AEE62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Support dans le coaching</a:t>
            </a:r>
          </a:p>
          <a:p>
            <a:pPr marL="0" lvl="1" indent="0">
              <a:buNone/>
            </a:pPr>
            <a:r>
              <a:rPr lang="fr-FR" sz="1400"/>
              <a:t>Le coaching offre un soutien précieux pour aider les individus à identifier et à surmonter les obstacles à leurs objectifs.</a:t>
            </a:r>
          </a:p>
          <a:p>
            <a:pPr marL="0" indent="0">
              <a:spcBef>
                <a:spcPts val="2500"/>
              </a:spcBef>
              <a:buNone/>
            </a:pPr>
            <a:r>
              <a:rPr lang="fr-FR" sz="1400" b="1"/>
              <a:t>Objectifs de carrière</a:t>
            </a:r>
          </a:p>
          <a:p>
            <a:pPr marL="0" lvl="1" indent="0">
              <a:buNone/>
            </a:pPr>
            <a:r>
              <a:rPr lang="fr-FR" sz="1400"/>
              <a:t>Les séances de coaching permettent de clarifier les objectifs de carrière et d'élaborer des stratégies pour les atteindre efficacement.</a:t>
            </a:r>
          </a:p>
          <a:p>
            <a:pPr marL="0" indent="0">
              <a:spcBef>
                <a:spcPts val="2500"/>
              </a:spcBef>
              <a:buNone/>
            </a:pPr>
            <a:r>
              <a:rPr lang="fr-FR" sz="1400" b="1"/>
              <a:t>Croissance personnelle</a:t>
            </a:r>
          </a:p>
          <a:p>
            <a:pPr marL="0" lvl="1" indent="0">
              <a:buNone/>
            </a:pPr>
            <a:r>
              <a:rPr lang="fr-FR" sz="1400"/>
              <a:t>Le coaching aide également à atteindre des objectifs personnels, favorisant la croissance et le développement personnel.</a:t>
            </a:r>
          </a:p>
        </p:txBody>
      </p:sp>
    </p:spTree>
    <p:extLst>
      <p:ext uri="{BB962C8B-B14F-4D97-AF65-F5344CB8AC3E}">
        <p14:creationId xmlns:p14="http://schemas.microsoft.com/office/powerpoint/2010/main" val="409131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2CE2D6AC-6ACE-C2DF-4CAA-64DE0252ACA3}"/>
              </a:ext>
            </a:extLst>
          </p:cNvPr>
          <p:cNvSpPr>
            <a:spLocks noGrp="1"/>
          </p:cNvSpPr>
          <p:nvPr>
            <p:ph type="ctrTitle"/>
          </p:nvPr>
        </p:nvSpPr>
        <p:spPr>
          <a:xfrm>
            <a:off x="277091" y="1814321"/>
            <a:ext cx="7772400" cy="4560920"/>
          </a:xfrm>
        </p:spPr>
        <p:txBody>
          <a:bodyPr anchor="b">
            <a:normAutofit/>
          </a:bodyPr>
          <a:lstStyle/>
          <a:p>
            <a:pPr algn="l"/>
            <a:r>
              <a:rPr lang="fr-FR" sz="7400"/>
              <a:t>Quelques exemples de coaching réussi</a:t>
            </a:r>
          </a:p>
        </p:txBody>
      </p:sp>
    </p:spTree>
    <p:extLst>
      <p:ext uri="{BB962C8B-B14F-4D97-AF65-F5344CB8AC3E}">
        <p14:creationId xmlns:p14="http://schemas.microsoft.com/office/powerpoint/2010/main" val="27114124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3511A6-DC78-5E14-E110-0754751625E5}"/>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sz="3300" b="1" kern="1200">
                <a:solidFill>
                  <a:schemeClr val="tx1"/>
                </a:solidFill>
                <a:latin typeface="+mj-lt"/>
                <a:ea typeface="+mj-ea"/>
                <a:cs typeface="+mj-cs"/>
              </a:rPr>
              <a:t>Histoires de transformations personnelles</a:t>
            </a:r>
          </a:p>
        </p:txBody>
      </p:sp>
      <p:pic>
        <p:nvPicPr>
          <p:cNvPr id="5" name="Espace réservé du contenu 4" descr="Jeune routard voyageur randonneur homme célébrant et se tenant les bras tendus au sommet des montagnes avec une vue panoramique aérienne du paysage de l’océan Pacifique et du coucher de soleil à l’arrière à Vina Viña del Mar, Reñaca, Valparaiso, Chili.">
            <a:extLst>
              <a:ext uri="{FF2B5EF4-FFF2-40B4-BE49-F238E27FC236}">
                <a16:creationId xmlns:a16="http://schemas.microsoft.com/office/drawing/2014/main" id="{12D66EED-08CB-4F8F-A856-C22148B3C325}"/>
              </a:ext>
            </a:extLst>
          </p:cNvPr>
          <p:cNvPicPr>
            <a:picLocks noGrp="1" noChangeAspect="1"/>
          </p:cNvPicPr>
          <p:nvPr>
            <p:ph sz="half" idx="1"/>
          </p:nvPr>
        </p:nvPicPr>
        <p:blipFill>
          <a:blip r:embed="rId3"/>
          <a:srcRect l="24091" r="22209"/>
          <a:stretch/>
        </p:blipFill>
        <p:spPr>
          <a:xfrm>
            <a:off x="20" y="10"/>
            <a:ext cx="4910308" cy="6857990"/>
          </a:xfrm>
          <a:prstGeom prst="rect">
            <a:avLst/>
          </a:prstGeom>
        </p:spPr>
      </p:pic>
      <p:sp>
        <p:nvSpPr>
          <p:cNvPr id="4" name="Espace réservé du contenu 3">
            <a:extLst>
              <a:ext uri="{FF2B5EF4-FFF2-40B4-BE49-F238E27FC236}">
                <a16:creationId xmlns:a16="http://schemas.microsoft.com/office/drawing/2014/main" id="{9B4B2E59-22F1-0BEE-32B7-D7DA8324D0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fr-FR" sz="1400" b="1"/>
              <a:t>Impact du coaching</a:t>
            </a:r>
          </a:p>
          <a:p>
            <a:pPr marL="0" lvl="1" indent="0">
              <a:buNone/>
            </a:pPr>
            <a:r>
              <a:rPr lang="fr-FR" sz="1400"/>
              <a:t>Le coaching a le potentiel de transformer la vie des gens en les aidant à surmonter les obstacles et à atteindre leurs objectifs.</a:t>
            </a:r>
          </a:p>
          <a:p>
            <a:pPr marL="0" indent="0">
              <a:spcBef>
                <a:spcPts val="2500"/>
              </a:spcBef>
              <a:buNone/>
            </a:pPr>
            <a:r>
              <a:rPr lang="fr-FR" sz="1400" b="1"/>
              <a:t>Histoires de réussite</a:t>
            </a:r>
          </a:p>
          <a:p>
            <a:pPr marL="0" lvl="1" indent="0">
              <a:buNone/>
            </a:pPr>
            <a:r>
              <a:rPr lang="fr-FR" sz="1400"/>
              <a:t>Nous partagerons des récits inspirants de personnes qui ont réalisé des changements significatifs grâce à un accompagnement professionnel.</a:t>
            </a:r>
          </a:p>
          <a:p>
            <a:pPr marL="0" indent="0">
              <a:spcBef>
                <a:spcPts val="2500"/>
              </a:spcBef>
              <a:buNone/>
            </a:pPr>
            <a:r>
              <a:rPr lang="fr-FR" sz="1400" b="1"/>
              <a:t>Coaching et bien-être</a:t>
            </a:r>
          </a:p>
          <a:p>
            <a:pPr marL="0" lvl="1" indent="0">
              <a:buNone/>
            </a:pPr>
            <a:r>
              <a:rPr lang="fr-FR" sz="1400"/>
              <a:t>Le coaching contribue également au bien-être émotionnel et mental, favorisant un équilibre dans la vie des individus.</a:t>
            </a:r>
          </a:p>
        </p:txBody>
      </p:sp>
    </p:spTree>
    <p:extLst>
      <p:ext uri="{BB962C8B-B14F-4D97-AF65-F5344CB8AC3E}">
        <p14:creationId xmlns:p14="http://schemas.microsoft.com/office/powerpoint/2010/main" val="1838651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0E617E-F720-1D63-3104-C3B9DAC68BF3}"/>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Études de cas et témoignages</a:t>
            </a:r>
          </a:p>
        </p:txBody>
      </p:sp>
      <p:sp>
        <p:nvSpPr>
          <p:cNvPr id="4" name="Espace réservé du contenu 3">
            <a:extLst>
              <a:ext uri="{FF2B5EF4-FFF2-40B4-BE49-F238E27FC236}">
                <a16:creationId xmlns:a16="http://schemas.microsoft.com/office/drawing/2014/main" id="{262123FC-B578-A7AE-D501-F109CD93CED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fr-FR" sz="1400" b="1"/>
              <a:t>Importance des études de cas</a:t>
            </a:r>
          </a:p>
          <a:p>
            <a:pPr marL="0" lvl="1" indent="0">
              <a:buNone/>
            </a:pPr>
            <a:r>
              <a:rPr lang="fr-FR" sz="1400"/>
              <a:t>Les études de cas offrent des exemples concrets des transformations possibles grâce au coaching, enrichissant notre compréhension du processus.</a:t>
            </a:r>
          </a:p>
          <a:p>
            <a:pPr marL="0" indent="0">
              <a:spcBef>
                <a:spcPts val="2500"/>
              </a:spcBef>
              <a:buNone/>
            </a:pPr>
            <a:r>
              <a:rPr lang="fr-FR" sz="1400" b="1"/>
              <a:t>Témoignages de clients</a:t>
            </a:r>
          </a:p>
          <a:p>
            <a:pPr marL="0" lvl="1" indent="0">
              <a:buNone/>
            </a:pPr>
            <a:r>
              <a:rPr lang="fr-FR" sz="1400"/>
              <a:t>Les témoignages de clients soulignent l'impact positif du coaching sur leur vie personnelle et professionnelle, illustrant son efficacité.</a:t>
            </a:r>
          </a:p>
          <a:p>
            <a:pPr marL="0" indent="0">
              <a:spcBef>
                <a:spcPts val="2500"/>
              </a:spcBef>
              <a:buNone/>
            </a:pPr>
            <a:r>
              <a:rPr lang="fr-FR" sz="1400" b="1"/>
              <a:t>Exemples spécifiques</a:t>
            </a:r>
          </a:p>
          <a:p>
            <a:pPr marL="0" lvl="1" indent="0">
              <a:buNone/>
            </a:pPr>
            <a:r>
              <a:rPr lang="fr-FR" sz="1400"/>
              <a:t>Nous examinerons des exemples spécifiques où le coaching a conduit à des résultats tangibles et mesurables, renforçant sa valeur.</a:t>
            </a:r>
          </a:p>
        </p:txBody>
      </p:sp>
      <p:pic>
        <p:nvPicPr>
          <p:cNvPr id="5" name="Espace réservé du contenu 4" descr="Communications sur les réseaux sociaux des personnes avec bulle de dialogue">
            <a:extLst>
              <a:ext uri="{FF2B5EF4-FFF2-40B4-BE49-F238E27FC236}">
                <a16:creationId xmlns:a16="http://schemas.microsoft.com/office/drawing/2014/main" id="{341BA7AA-36F4-4F14-B5E9-0120BCE71098}"/>
              </a:ext>
            </a:extLst>
          </p:cNvPr>
          <p:cNvPicPr>
            <a:picLocks noGrp="1" noChangeAspect="1"/>
          </p:cNvPicPr>
          <p:nvPr>
            <p:ph sz="half" idx="1"/>
          </p:nvPr>
        </p:nvPicPr>
        <p:blipFill>
          <a:blip r:embed="rId3"/>
          <a:srcRect l="34153" r="34047"/>
          <a:stretch/>
        </p:blipFill>
        <p:spPr>
          <a:xfrm>
            <a:off x="7345680" y="10"/>
            <a:ext cx="4846320" cy="6857990"/>
          </a:xfrm>
          <a:prstGeom prst="rect">
            <a:avLst/>
          </a:prstGeom>
        </p:spPr>
      </p:pic>
    </p:spTree>
    <p:extLst>
      <p:ext uri="{BB962C8B-B14F-4D97-AF65-F5344CB8AC3E}">
        <p14:creationId xmlns:p14="http://schemas.microsoft.com/office/powerpoint/2010/main" val="3642199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095403-19D5-BC1D-77B1-D89E6D3281C4}"/>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Le rôle des coachs célèbres et influents</a:t>
            </a:r>
          </a:p>
        </p:txBody>
      </p:sp>
      <p:sp>
        <p:nvSpPr>
          <p:cNvPr id="4" name="Espace réservé du contenu 3">
            <a:extLst>
              <a:ext uri="{FF2B5EF4-FFF2-40B4-BE49-F238E27FC236}">
                <a16:creationId xmlns:a16="http://schemas.microsoft.com/office/drawing/2014/main" id="{B17A3750-B127-BCA4-8BB3-D830CE570CF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fr-FR" sz="1400" b="1"/>
              <a:t>Impact des coachs célèbres</a:t>
            </a:r>
          </a:p>
          <a:p>
            <a:pPr marL="0" lvl="1" indent="0">
              <a:buNone/>
            </a:pPr>
            <a:r>
              <a:rPr lang="fr-FR" sz="1400"/>
              <a:t>Les coachs célèbres ont joué un rôle clé dans le développement personnel, influençant la vie de nombreux clients à travers leurs méthodes uniques.</a:t>
            </a:r>
          </a:p>
          <a:p>
            <a:pPr marL="0" indent="0">
              <a:spcBef>
                <a:spcPts val="2500"/>
              </a:spcBef>
              <a:buNone/>
            </a:pPr>
            <a:r>
              <a:rPr lang="fr-FR" sz="1400" b="1"/>
              <a:t>Figures influentes du coaching</a:t>
            </a:r>
          </a:p>
          <a:p>
            <a:pPr marL="0" lvl="1" indent="0">
              <a:buNone/>
            </a:pPr>
            <a:r>
              <a:rPr lang="fr-FR" sz="1400"/>
              <a:t>Ces figures influentes ont apporté des changements significatifs dans la vie de leurs clients en les aidant à surmonter des obstacles et à atteindre leurs objectifs.</a:t>
            </a:r>
          </a:p>
          <a:p>
            <a:pPr marL="0" indent="0">
              <a:spcBef>
                <a:spcPts val="2500"/>
              </a:spcBef>
              <a:buNone/>
            </a:pPr>
            <a:r>
              <a:rPr lang="fr-FR" sz="1400" b="1"/>
              <a:t>Méthodes de coaching</a:t>
            </a:r>
          </a:p>
          <a:p>
            <a:pPr marL="0" lvl="1" indent="0">
              <a:buNone/>
            </a:pPr>
            <a:r>
              <a:rPr lang="fr-FR" sz="1400"/>
              <a:t>Les méthodes employées par ces coachs varient, mais elles se concentrent toutes sur l'autonomie et la motivation des clients pour un changement positif.</a:t>
            </a:r>
          </a:p>
        </p:txBody>
      </p:sp>
      <p:pic>
        <p:nvPicPr>
          <p:cNvPr id="5" name="Espace réservé du contenu 4" descr="Chaque conférence est une occasion d’apprendre">
            <a:extLst>
              <a:ext uri="{FF2B5EF4-FFF2-40B4-BE49-F238E27FC236}">
                <a16:creationId xmlns:a16="http://schemas.microsoft.com/office/drawing/2014/main" id="{5CA6426D-2ED1-452F-8CF2-E38DE6A59B05}"/>
              </a:ext>
            </a:extLst>
          </p:cNvPr>
          <p:cNvPicPr>
            <a:picLocks noGrp="1" noChangeAspect="1"/>
          </p:cNvPicPr>
          <p:nvPr>
            <p:ph sz="half" idx="1"/>
          </p:nvPr>
        </p:nvPicPr>
        <p:blipFill>
          <a:blip r:embed="rId3"/>
          <a:srcRect l="34545" r="18284" b="-1"/>
          <a:stretch/>
        </p:blipFill>
        <p:spPr>
          <a:xfrm>
            <a:off x="7345680" y="10"/>
            <a:ext cx="4846320" cy="6857990"/>
          </a:xfrm>
          <a:prstGeom prst="rect">
            <a:avLst/>
          </a:prstGeom>
        </p:spPr>
      </p:pic>
    </p:spTree>
    <p:extLst>
      <p:ext uri="{BB962C8B-B14F-4D97-AF65-F5344CB8AC3E}">
        <p14:creationId xmlns:p14="http://schemas.microsoft.com/office/powerpoint/2010/main" val="62272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67EAEEF0-5AE2-5384-D51B-2897465DE602}"/>
              </a:ext>
            </a:extLst>
          </p:cNvPr>
          <p:cNvSpPr>
            <a:spLocks noGrp="1"/>
          </p:cNvSpPr>
          <p:nvPr>
            <p:ph type="title"/>
          </p:nvPr>
        </p:nvSpPr>
        <p:spPr>
          <a:xfrm>
            <a:off x="612648" y="1847088"/>
            <a:ext cx="7344336" cy="1133856"/>
          </a:xfrm>
        </p:spPr>
        <p:txBody>
          <a:bodyPr anchor="b">
            <a:normAutofit/>
          </a:bodyPr>
          <a:lstStyle/>
          <a:p>
            <a:r>
              <a:rPr lang="fr-FR" sz="6000"/>
              <a:t>Conclusion</a:t>
            </a:r>
          </a:p>
        </p:txBody>
      </p:sp>
      <p:graphicFrame>
        <p:nvGraphicFramePr>
          <p:cNvPr id="9" name="Espace réservé du contenu 2">
            <a:extLst>
              <a:ext uri="{FF2B5EF4-FFF2-40B4-BE49-F238E27FC236}">
                <a16:creationId xmlns:a16="http://schemas.microsoft.com/office/drawing/2014/main" id="{A1AAE703-D031-1E0B-6484-6412BA0B8BAD}"/>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3249934"/>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67C32D47-B402-97D0-7B6E-91E87858A7E4}"/>
              </a:ext>
            </a:extLst>
          </p:cNvPr>
          <p:cNvSpPr>
            <a:spLocks noGrp="1"/>
          </p:cNvSpPr>
          <p:nvPr>
            <p:ph type="ctrTitle"/>
          </p:nvPr>
        </p:nvSpPr>
        <p:spPr>
          <a:xfrm>
            <a:off x="277091" y="1814321"/>
            <a:ext cx="7772400" cy="4560920"/>
          </a:xfrm>
        </p:spPr>
        <p:txBody>
          <a:bodyPr anchor="b">
            <a:normAutofit/>
          </a:bodyPr>
          <a:lstStyle/>
          <a:p>
            <a:pPr algn="l"/>
            <a:r>
              <a:rPr lang="fr-FR" sz="7400"/>
              <a:t>Introduction au coaching en développement personnel</a:t>
            </a:r>
          </a:p>
        </p:txBody>
      </p:sp>
    </p:spTree>
    <p:extLst>
      <p:ext uri="{BB962C8B-B14F-4D97-AF65-F5344CB8AC3E}">
        <p14:creationId xmlns:p14="http://schemas.microsoft.com/office/powerpoint/2010/main" val="36195100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08B0A577-7E8D-D556-740A-D2EC320B2ADA}"/>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3300" b="1" kern="1200">
                <a:solidFill>
                  <a:schemeClr val="tx1"/>
                </a:solidFill>
                <a:latin typeface="+mj-lt"/>
                <a:ea typeface="+mj-ea"/>
                <a:cs typeface="+mj-cs"/>
              </a:rPr>
              <a:t>Définition et objectifs du coaching</a:t>
            </a:r>
          </a:p>
        </p:txBody>
      </p:sp>
      <p:pic>
        <p:nvPicPr>
          <p:cNvPr id="5" name="Espace réservé du contenu 4" descr="Plan d’un homme d’affaires tenant un tas de ballons de crypto-monnaie au sommet d’un graphique sur fond blanc">
            <a:extLst>
              <a:ext uri="{FF2B5EF4-FFF2-40B4-BE49-F238E27FC236}">
                <a16:creationId xmlns:a16="http://schemas.microsoft.com/office/drawing/2014/main" id="{CE3F917F-3011-49E6-91CB-36E241A6E2CF}"/>
              </a:ext>
            </a:extLst>
          </p:cNvPr>
          <p:cNvPicPr>
            <a:picLocks noGrp="1" noChangeAspect="1"/>
          </p:cNvPicPr>
          <p:nvPr>
            <p:ph sz="half" idx="1"/>
          </p:nvPr>
        </p:nvPicPr>
        <p:blipFill>
          <a:blip r:embed="rId3"/>
          <a:srcRect l="6535" r="3" b="3"/>
          <a:stretch/>
        </p:blipFill>
        <p:spPr>
          <a:xfrm>
            <a:off x="731521" y="2011679"/>
            <a:ext cx="4684352" cy="4297680"/>
          </a:xfrm>
          <a:prstGeom prst="rect">
            <a:avLst/>
          </a:prstGeom>
        </p:spPr>
      </p:pic>
      <p:sp>
        <p:nvSpPr>
          <p:cNvPr id="4" name="Espace réservé du contenu 3">
            <a:extLst>
              <a:ext uri="{FF2B5EF4-FFF2-40B4-BE49-F238E27FC236}">
                <a16:creationId xmlns:a16="http://schemas.microsoft.com/office/drawing/2014/main" id="{28217B6B-77C6-774D-8DEA-9E0D19F616D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fr-FR" sz="1400" b="1"/>
              <a:t>Qu'est-ce que le coaching?</a:t>
            </a:r>
          </a:p>
          <a:p>
            <a:pPr marL="0" lvl="1" indent="0">
              <a:buNone/>
            </a:pPr>
            <a:r>
              <a:rPr lang="fr-FR" sz="1400"/>
              <a:t>Le coaching est un processus de soutien qui aide les individus à s'épanouir et à atteindre leurs objectifs personnels et professionnels.</a:t>
            </a:r>
          </a:p>
          <a:p>
            <a:pPr marL="0" indent="0">
              <a:spcBef>
                <a:spcPts val="2500"/>
              </a:spcBef>
              <a:buNone/>
            </a:pPr>
            <a:r>
              <a:rPr lang="fr-FR" sz="1400" b="1"/>
              <a:t>Clarification des valeurs</a:t>
            </a:r>
          </a:p>
          <a:p>
            <a:pPr marL="0" lvl="1" indent="0">
              <a:buNone/>
            </a:pPr>
            <a:r>
              <a:rPr lang="fr-FR" sz="1400"/>
              <a:t>Un objectif clé du coaching est d'aider les individus à clarifier leurs valeurs, ce qui guide leurs décisions et leur direction de vie.</a:t>
            </a:r>
          </a:p>
          <a:p>
            <a:pPr marL="0" indent="0">
              <a:spcBef>
                <a:spcPts val="2500"/>
              </a:spcBef>
              <a:buNone/>
            </a:pPr>
            <a:r>
              <a:rPr lang="fr-FR" sz="1400" b="1"/>
              <a:t>Amélioration des performances</a:t>
            </a:r>
          </a:p>
          <a:p>
            <a:pPr marL="0" lvl="1" indent="0">
              <a:buNone/>
            </a:pPr>
            <a:r>
              <a:rPr lang="fr-FR" sz="1400"/>
              <a:t>Le coaching vise également à améliorer les performances des individus dans divers aspects de leur vie, que ce soit professionnel ou personnel.</a:t>
            </a:r>
          </a:p>
          <a:p>
            <a:pPr marL="0" indent="0">
              <a:spcBef>
                <a:spcPts val="2500"/>
              </a:spcBef>
              <a:buNone/>
            </a:pPr>
            <a:r>
              <a:rPr lang="fr-FR" sz="1400" b="1"/>
              <a:t>Facilitation du changement positif</a:t>
            </a:r>
          </a:p>
          <a:p>
            <a:pPr marL="0" lvl="1" indent="0">
              <a:buNone/>
            </a:pPr>
            <a:r>
              <a:rPr lang="fr-FR" sz="1400"/>
              <a:t>Le coaching facilite le changement positif en aidant les individus à surmonter les obstacles et à adopter de nouvelles habitudes.</a:t>
            </a:r>
          </a:p>
        </p:txBody>
      </p:sp>
    </p:spTree>
    <p:extLst>
      <p:ext uri="{BB962C8B-B14F-4D97-AF65-F5344CB8AC3E}">
        <p14:creationId xmlns:p14="http://schemas.microsoft.com/office/powerpoint/2010/main" val="2489610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07B083-EAC0-A5BB-C369-C9589EC7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10997B-70F7-B83E-55F7-EB8A561F1A97}"/>
              </a:ext>
            </a:extLst>
          </p:cNvPr>
          <p:cNvSpPr>
            <a:spLocks noGrp="1"/>
          </p:cNvSpPr>
          <p:nvPr>
            <p:ph type="title"/>
          </p:nvPr>
        </p:nvSpPr>
        <p:spPr>
          <a:xfrm>
            <a:off x="614677" y="603504"/>
            <a:ext cx="10872216" cy="1527048"/>
          </a:xfrm>
        </p:spPr>
        <p:txBody>
          <a:bodyPr vert="horz" lIns="91440" tIns="45720" rIns="91440" bIns="45720" rtlCol="0" anchor="b">
            <a:normAutofit/>
          </a:bodyPr>
          <a:lstStyle/>
          <a:p>
            <a:r>
              <a:rPr lang="en-US" b="1" kern="1200">
                <a:solidFill>
                  <a:schemeClr val="tx1"/>
                </a:solidFill>
                <a:latin typeface="+mj-lt"/>
                <a:ea typeface="+mj-ea"/>
                <a:cs typeface="+mj-cs"/>
              </a:rPr>
              <a:t>Les origines et l'histoire du coaching</a:t>
            </a:r>
          </a:p>
        </p:txBody>
      </p:sp>
      <p:pic>
        <p:nvPicPr>
          <p:cNvPr id="5" name="Espace réservé du contenu 4" descr="Concept de stratégie d’entreprise Blackboard">
            <a:extLst>
              <a:ext uri="{FF2B5EF4-FFF2-40B4-BE49-F238E27FC236}">
                <a16:creationId xmlns:a16="http://schemas.microsoft.com/office/drawing/2014/main" id="{5B2B1E66-170C-4E67-BB12-6BF100F02CFC}"/>
              </a:ext>
            </a:extLst>
          </p:cNvPr>
          <p:cNvPicPr>
            <a:picLocks noGrp="1" noChangeAspect="1"/>
          </p:cNvPicPr>
          <p:nvPr>
            <p:ph sz="half" idx="1"/>
          </p:nvPr>
        </p:nvPicPr>
        <p:blipFill>
          <a:blip r:embed="rId3"/>
          <a:stretch>
            <a:fillRect/>
          </a:stretch>
        </p:blipFill>
        <p:spPr>
          <a:xfrm>
            <a:off x="614678" y="2441274"/>
            <a:ext cx="5124753" cy="3817941"/>
          </a:xfrm>
          <a:prstGeom prst="rect">
            <a:avLst/>
          </a:prstGeom>
        </p:spPr>
      </p:pic>
      <p:sp>
        <p:nvSpPr>
          <p:cNvPr id="4" name="Espace réservé du contenu 3">
            <a:extLst>
              <a:ext uri="{FF2B5EF4-FFF2-40B4-BE49-F238E27FC236}">
                <a16:creationId xmlns:a16="http://schemas.microsoft.com/office/drawing/2014/main" id="{2A4A17D4-9617-42E6-51D0-5D8A8626C6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2441273"/>
            <a:ext cx="5385816" cy="3817942"/>
          </a:xfrm>
        </p:spPr>
        <p:txBody>
          <a:bodyPr>
            <a:normAutofit/>
          </a:bodyPr>
          <a:lstStyle/>
          <a:p>
            <a:pPr marL="0" indent="0">
              <a:lnSpc>
                <a:spcPct val="110000"/>
              </a:lnSpc>
              <a:spcBef>
                <a:spcPts val="2500"/>
              </a:spcBef>
              <a:buNone/>
            </a:pPr>
            <a:r>
              <a:rPr lang="fr-FR" sz="1400" b="1"/>
              <a:t>Racines dans la psychologie</a:t>
            </a:r>
          </a:p>
          <a:p>
            <a:pPr marL="0" lvl="1" indent="0">
              <a:lnSpc>
                <a:spcPct val="110000"/>
              </a:lnSpc>
              <a:buNone/>
            </a:pPr>
            <a:r>
              <a:rPr lang="fr-FR" sz="1400"/>
              <a:t>Le coaching s'inspire de la psychologie, utilisant des principes pour aider les individus à mieux comprendre leurs comportements et motivations.</a:t>
            </a:r>
          </a:p>
          <a:p>
            <a:pPr marL="0" indent="0">
              <a:lnSpc>
                <a:spcPct val="110000"/>
              </a:lnSpc>
              <a:spcBef>
                <a:spcPts val="2500"/>
              </a:spcBef>
              <a:buNone/>
            </a:pPr>
            <a:r>
              <a:rPr lang="fr-FR" sz="1400" b="1"/>
              <a:t>Influence du sport</a:t>
            </a:r>
          </a:p>
          <a:p>
            <a:pPr marL="0" lvl="1" indent="0">
              <a:lnSpc>
                <a:spcPct val="110000"/>
              </a:lnSpc>
              <a:buNone/>
            </a:pPr>
            <a:r>
              <a:rPr lang="fr-FR" sz="1400"/>
              <a:t>Le coaching a également des racines dans le domaine sportif, où les techniques de motivation et de performance sont essentielles pour atteindre les objectifs.</a:t>
            </a:r>
          </a:p>
          <a:p>
            <a:pPr marL="0" indent="0">
              <a:lnSpc>
                <a:spcPct val="110000"/>
              </a:lnSpc>
              <a:spcBef>
                <a:spcPts val="2500"/>
              </a:spcBef>
              <a:buNone/>
            </a:pPr>
            <a:r>
              <a:rPr lang="fr-FR" sz="1400" b="1"/>
              <a:t>Évolution en un domaine distinct</a:t>
            </a:r>
          </a:p>
          <a:p>
            <a:pPr marL="0" lvl="1" indent="0">
              <a:lnSpc>
                <a:spcPct val="110000"/>
              </a:lnSpc>
              <a:buNone/>
            </a:pPr>
            <a:r>
              <a:rPr lang="fr-FR" sz="1400"/>
              <a:t>Au fil des ans, le coaching a évolué pour devenir une discipline à part entière, avec des méthodes et techniques uniques pour le développement personnel.</a:t>
            </a:r>
          </a:p>
        </p:txBody>
      </p:sp>
    </p:spTree>
    <p:extLst>
      <p:ext uri="{BB962C8B-B14F-4D97-AF65-F5344CB8AC3E}">
        <p14:creationId xmlns:p14="http://schemas.microsoft.com/office/powerpoint/2010/main" val="707617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26D92BA-18C7-0C03-B188-1C4CB3A46937}"/>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b="1" kern="1200">
                <a:solidFill>
                  <a:schemeClr val="tx1"/>
                </a:solidFill>
                <a:latin typeface="+mj-lt"/>
                <a:ea typeface="+mj-ea"/>
                <a:cs typeface="+mj-cs"/>
              </a:rPr>
              <a:t>Différences entre coaching et thérapie</a:t>
            </a:r>
          </a:p>
        </p:txBody>
      </p:sp>
      <p:sp>
        <p:nvSpPr>
          <p:cNvPr id="4" name="Espace réservé du contenu 3">
            <a:extLst>
              <a:ext uri="{FF2B5EF4-FFF2-40B4-BE49-F238E27FC236}">
                <a16:creationId xmlns:a16="http://schemas.microsoft.com/office/drawing/2014/main" id="{A1AECD57-C050-F2F4-8A43-E15A5275A31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fr-FR" sz="1400" b="1"/>
              <a:t>Objectifs du coaching</a:t>
            </a:r>
          </a:p>
          <a:p>
            <a:pPr marL="0" lvl="1" indent="0">
              <a:buNone/>
            </a:pPr>
            <a:r>
              <a:rPr lang="fr-FR" sz="1400"/>
              <a:t>Le coaching aide les individus à se concentrer sur l'avenir et à atteindre des objectifs spécifiques. C'est un processus orienté vers les résultats.</a:t>
            </a:r>
          </a:p>
          <a:p>
            <a:pPr marL="0" indent="0">
              <a:spcBef>
                <a:spcPts val="2500"/>
              </a:spcBef>
              <a:buNone/>
            </a:pPr>
            <a:r>
              <a:rPr lang="fr-FR" sz="1400" b="1"/>
              <a:t>Approche de la thérapie</a:t>
            </a:r>
          </a:p>
          <a:p>
            <a:pPr marL="0" lvl="1" indent="0">
              <a:buNone/>
            </a:pPr>
            <a:r>
              <a:rPr lang="fr-FR" sz="1400"/>
              <a:t>La thérapie se concentre sur l'exploration des problèmes émotionnels passés et leur impact sur le présent, favorisant la guérison intérieure.</a:t>
            </a:r>
          </a:p>
          <a:p>
            <a:pPr marL="0" indent="0">
              <a:spcBef>
                <a:spcPts val="2500"/>
              </a:spcBef>
              <a:buNone/>
            </a:pPr>
            <a:r>
              <a:rPr lang="fr-FR" sz="1400" b="1"/>
              <a:t>Différences clés</a:t>
            </a:r>
          </a:p>
          <a:p>
            <a:pPr marL="0" lvl="1" indent="0">
              <a:buNone/>
            </a:pPr>
            <a:r>
              <a:rPr lang="fr-FR" sz="1400"/>
              <a:t>Le coaching et la thérapie diffèrent par leurs méthodes et leur orientation, l'un étant axé sur l'avenir et l'autre sur le passé.</a:t>
            </a:r>
          </a:p>
        </p:txBody>
      </p:sp>
      <p:pic>
        <p:nvPicPr>
          <p:cNvPr id="5" name="Espace réservé du contenu 4" descr="Ciblez vos clients">
            <a:extLst>
              <a:ext uri="{FF2B5EF4-FFF2-40B4-BE49-F238E27FC236}">
                <a16:creationId xmlns:a16="http://schemas.microsoft.com/office/drawing/2014/main" id="{5B43CF10-C78A-4570-BA84-71B1B4C901AC}"/>
              </a:ext>
            </a:extLst>
          </p:cNvPr>
          <p:cNvPicPr>
            <a:picLocks noGrp="1" noChangeAspect="1"/>
          </p:cNvPicPr>
          <p:nvPr>
            <p:ph sz="half" idx="1"/>
          </p:nvPr>
        </p:nvPicPr>
        <p:blipFill>
          <a:blip r:embed="rId3"/>
          <a:srcRect l="23248" r="29581" b="-1"/>
          <a:stretch/>
        </p:blipFill>
        <p:spPr>
          <a:xfrm>
            <a:off x="7345680" y="10"/>
            <a:ext cx="4846320" cy="6857990"/>
          </a:xfrm>
          <a:prstGeom prst="rect">
            <a:avLst/>
          </a:prstGeom>
        </p:spPr>
      </p:pic>
    </p:spTree>
    <p:extLst>
      <p:ext uri="{BB962C8B-B14F-4D97-AF65-F5344CB8AC3E}">
        <p14:creationId xmlns:p14="http://schemas.microsoft.com/office/powerpoint/2010/main" val="254210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D2983E6E-9871-4E02-1797-370082215FBC}"/>
              </a:ext>
            </a:extLst>
          </p:cNvPr>
          <p:cNvSpPr>
            <a:spLocks noGrp="1"/>
          </p:cNvSpPr>
          <p:nvPr>
            <p:ph type="ctrTitle"/>
          </p:nvPr>
        </p:nvSpPr>
        <p:spPr>
          <a:xfrm>
            <a:off x="277091" y="1814321"/>
            <a:ext cx="7772400" cy="4560920"/>
          </a:xfrm>
        </p:spPr>
        <p:txBody>
          <a:bodyPr anchor="b">
            <a:normAutofit/>
          </a:bodyPr>
          <a:lstStyle/>
          <a:p>
            <a:pPr algn="l"/>
            <a:r>
              <a:rPr lang="fr-FR" sz="7400"/>
              <a:t>Les principaux domaines du développement personnel</a:t>
            </a:r>
          </a:p>
        </p:txBody>
      </p:sp>
    </p:spTree>
    <p:extLst>
      <p:ext uri="{BB962C8B-B14F-4D97-AF65-F5344CB8AC3E}">
        <p14:creationId xmlns:p14="http://schemas.microsoft.com/office/powerpoint/2010/main" val="23816047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34795B8-30E7-6C45-20E8-BFEB9996F958}"/>
              </a:ext>
            </a:extLst>
          </p:cNvPr>
          <p:cNvSpPr>
            <a:spLocks noGrp="1"/>
          </p:cNvSpPr>
          <p:nvPr>
            <p:ph type="title"/>
          </p:nvPr>
        </p:nvSpPr>
        <p:spPr>
          <a:xfrm>
            <a:off x="612648" y="600075"/>
            <a:ext cx="6035040" cy="1529932"/>
          </a:xfrm>
        </p:spPr>
        <p:txBody>
          <a:bodyPr vert="horz" lIns="91440" tIns="45720" rIns="91440" bIns="45720" rtlCol="0" anchor="b">
            <a:normAutofit/>
          </a:bodyPr>
          <a:lstStyle/>
          <a:p>
            <a:r>
              <a:rPr lang="en-US" sz="3300" b="1" kern="1200">
                <a:solidFill>
                  <a:schemeClr val="tx1"/>
                </a:solidFill>
                <a:latin typeface="+mj-lt"/>
                <a:ea typeface="+mj-ea"/>
                <a:cs typeface="+mj-cs"/>
              </a:rPr>
              <a:t>Épanouissement personnel et bien-être émotionnel</a:t>
            </a:r>
          </a:p>
        </p:txBody>
      </p:sp>
      <p:sp>
        <p:nvSpPr>
          <p:cNvPr id="4" name="Espace réservé du contenu 3">
            <a:extLst>
              <a:ext uri="{FF2B5EF4-FFF2-40B4-BE49-F238E27FC236}">
                <a16:creationId xmlns:a16="http://schemas.microsoft.com/office/drawing/2014/main" id="{E244AE58-5068-D1BF-D02B-2C2224B8A44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rmAutofit/>
          </a:bodyPr>
          <a:lstStyle/>
          <a:p>
            <a:pPr marL="0" indent="0">
              <a:spcBef>
                <a:spcPts val="2500"/>
              </a:spcBef>
              <a:buNone/>
            </a:pPr>
            <a:r>
              <a:rPr lang="fr-FR" sz="1400" b="1"/>
              <a:t>Confiance en soi</a:t>
            </a:r>
          </a:p>
          <a:p>
            <a:pPr marL="0" lvl="1" indent="0">
              <a:buNone/>
            </a:pPr>
            <a:r>
              <a:rPr lang="fr-FR" sz="1400"/>
              <a:t>Cultiver la confiance en soi est essentiel pour l'épanouissement personnel. Cela aide à surmonter les obstacles et à prendre des initiatives.</a:t>
            </a:r>
          </a:p>
          <a:p>
            <a:pPr marL="0" indent="0">
              <a:spcBef>
                <a:spcPts val="2500"/>
              </a:spcBef>
              <a:buNone/>
            </a:pPr>
            <a:r>
              <a:rPr lang="fr-FR" sz="1400" b="1"/>
              <a:t>Qualité des relations</a:t>
            </a:r>
          </a:p>
          <a:p>
            <a:pPr marL="0" lvl="1" indent="0">
              <a:buNone/>
            </a:pPr>
            <a:r>
              <a:rPr lang="fr-FR" sz="1400"/>
              <a:t>Améliorer la qualité des relations avec les autres enrichit notre vie et favorise un bien-être émotionnel positif.</a:t>
            </a:r>
          </a:p>
          <a:p>
            <a:pPr marL="0" indent="0">
              <a:spcBef>
                <a:spcPts val="2500"/>
              </a:spcBef>
              <a:buNone/>
            </a:pPr>
            <a:r>
              <a:rPr lang="fr-FR" sz="1400" b="1"/>
              <a:t>Attitude positive</a:t>
            </a:r>
          </a:p>
          <a:p>
            <a:pPr marL="0" lvl="1" indent="0">
              <a:buNone/>
            </a:pPr>
            <a:r>
              <a:rPr lang="fr-FR" sz="1400"/>
              <a:t>Adopter une attitude positive envers la vie nous permet de mieux gérer le stress et d'apprécier les petites choses.</a:t>
            </a:r>
          </a:p>
        </p:txBody>
      </p:sp>
      <p:pic>
        <p:nvPicPr>
          <p:cNvPr id="5" name="Espace réservé du contenu 4" descr="Femme mûre plaçant Pion emoji bleu impatient rencontre pion emoji de style pinocchio jaune. Emoji dessin de visage fait contributeur">
            <a:extLst>
              <a:ext uri="{FF2B5EF4-FFF2-40B4-BE49-F238E27FC236}">
                <a16:creationId xmlns:a16="http://schemas.microsoft.com/office/drawing/2014/main" id="{48F277CB-8479-4FDB-85DB-394FD86B57EF}"/>
              </a:ext>
            </a:extLst>
          </p:cNvPr>
          <p:cNvPicPr>
            <a:picLocks noGrp="1" noChangeAspect="1"/>
          </p:cNvPicPr>
          <p:nvPr>
            <p:ph sz="half" idx="1"/>
          </p:nvPr>
        </p:nvPicPr>
        <p:blipFill>
          <a:blip r:embed="rId3"/>
          <a:srcRect l="30422" r="22407" b="-1"/>
          <a:stretch/>
        </p:blipFill>
        <p:spPr>
          <a:xfrm>
            <a:off x="7345680" y="10"/>
            <a:ext cx="4846320" cy="6857990"/>
          </a:xfrm>
          <a:prstGeom prst="rect">
            <a:avLst/>
          </a:prstGeom>
        </p:spPr>
      </p:pic>
    </p:spTree>
    <p:extLst>
      <p:ext uri="{BB962C8B-B14F-4D97-AF65-F5344CB8AC3E}">
        <p14:creationId xmlns:p14="http://schemas.microsoft.com/office/powerpoint/2010/main" val="2499175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F28CF376-580D-4D6F-F30B-446D3A317EE1}"/>
              </a:ext>
            </a:extLst>
          </p:cNvPr>
          <p:cNvSpPr>
            <a:spLocks noGrp="1"/>
          </p:cNvSpPr>
          <p:nvPr>
            <p:ph type="title"/>
          </p:nvPr>
        </p:nvSpPr>
        <p:spPr>
          <a:xfrm>
            <a:off x="614679" y="548639"/>
            <a:ext cx="3977640" cy="5719640"/>
          </a:xfrm>
        </p:spPr>
        <p:txBody>
          <a:bodyPr anchor="t">
            <a:normAutofit/>
          </a:bodyPr>
          <a:lstStyle/>
          <a:p>
            <a:r>
              <a:rPr lang="fr-FR"/>
              <a:t>Développement des compétences et aptitudes</a:t>
            </a:r>
          </a:p>
        </p:txBody>
      </p:sp>
      <p:graphicFrame>
        <p:nvGraphicFramePr>
          <p:cNvPr id="4" name="Espace réservé du contenu 4">
            <a:extLst>
              <a:ext uri="{FF2B5EF4-FFF2-40B4-BE49-F238E27FC236}">
                <a16:creationId xmlns:a16="http://schemas.microsoft.com/office/drawing/2014/main" id="{CD13C448-1DB2-4E70-BFF2-7055B960C4F2}"/>
              </a:ext>
            </a:extLst>
          </p:cNvPr>
          <p:cNvGraphicFramePr>
            <a:graphicFrameLocks noGrp="1"/>
          </p:cNvGraphicFramePr>
          <p:nvPr>
            <p:ph idx="1"/>
            <p:extLst>
              <p:ext uri="{D42A27DB-BD31-4B8C-83A1-F6EECF244321}">
                <p14:modId xmlns:p14="http://schemas.microsoft.com/office/powerpoint/2010/main" val="198603921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888270"/>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2696</Words>
  <Application>Microsoft Macintosh PowerPoint</Application>
  <PresentationFormat>Grand écran</PresentationFormat>
  <Paragraphs>206</Paragraphs>
  <Slides>27</Slides>
  <Notes>27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Aptos</vt:lpstr>
      <vt:lpstr>Arial</vt:lpstr>
      <vt:lpstr>Neue Haas Grotesk Text Pro</vt:lpstr>
      <vt:lpstr>VanillaVTI</vt:lpstr>
      <vt:lpstr>Le coaching en développement personnel : une transformation vers l'épanouissement</vt:lpstr>
      <vt:lpstr>Points à discuter</vt:lpstr>
      <vt:lpstr>Introduction au coaching en développement personnel</vt:lpstr>
      <vt:lpstr>Définition et objectifs du coaching</vt:lpstr>
      <vt:lpstr>Les origines et l'histoire du coaching</vt:lpstr>
      <vt:lpstr>Différences entre coaching et thérapie</vt:lpstr>
      <vt:lpstr>Les principaux domaines du développement personnel</vt:lpstr>
      <vt:lpstr>Épanouissement personnel et bien-être émotionnel</vt:lpstr>
      <vt:lpstr>Développement des compétences et aptitudes</vt:lpstr>
      <vt:lpstr>Gestion du temps et organisation personnelle</vt:lpstr>
      <vt:lpstr>Home Organizing: Techniques et Bienfaits</vt:lpstr>
      <vt:lpstr>Les principes de base de l'organisation domestique</vt:lpstr>
      <vt:lpstr>Techniques pour désencombrer et optimiser l'espace</vt:lpstr>
      <vt:lpstr>Impact de l'organisation sur le bien-être mental</vt:lpstr>
      <vt:lpstr>Le processus de coaching</vt:lpstr>
      <vt:lpstr>Établissement de la relation coach-client</vt:lpstr>
      <vt:lpstr>Définition des objectifs et planification</vt:lpstr>
      <vt:lpstr>Techniques et outils utilisés en coaching</vt:lpstr>
      <vt:lpstr>Bénéfices du coaching en développement personnel</vt:lpstr>
      <vt:lpstr>Amélioration de la confiance en soi</vt:lpstr>
      <vt:lpstr>Meilleure gestion du stress et des émotions</vt:lpstr>
      <vt:lpstr>Atteinte des objectifs personnels et professionnels</vt:lpstr>
      <vt:lpstr>Quelques exemples de coaching réussi</vt:lpstr>
      <vt:lpstr>Histoires de transformations personnelles</vt:lpstr>
      <vt:lpstr>Études de cas et témoignages</vt:lpstr>
      <vt:lpstr>Le rôle des coachs célèbres et influents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 ca</dc:creator>
  <cp:lastModifiedBy>Ju ca</cp:lastModifiedBy>
  <cp:revision>2</cp:revision>
  <dcterms:created xsi:type="dcterms:W3CDTF">2025-03-29T19:09:40Z</dcterms:created>
  <dcterms:modified xsi:type="dcterms:W3CDTF">2025-03-29T19:45:13Z</dcterms:modified>
</cp:coreProperties>
</file>